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488" r:id="rId2"/>
    <p:sldId id="256" r:id="rId3"/>
    <p:sldId id="1494" r:id="rId4"/>
    <p:sldId id="1495" r:id="rId5"/>
    <p:sldId id="1496" r:id="rId6"/>
    <p:sldId id="1497" r:id="rId7"/>
    <p:sldId id="1490" r:id="rId8"/>
    <p:sldId id="1491" r:id="rId9"/>
    <p:sldId id="1489" r:id="rId10"/>
    <p:sldId id="272" r:id="rId11"/>
    <p:sldId id="263" r:id="rId12"/>
    <p:sldId id="275" r:id="rId13"/>
    <p:sldId id="271" r:id="rId14"/>
    <p:sldId id="149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4" autoAdjust="0"/>
    <p:restoredTop sz="94674"/>
  </p:normalViewPr>
  <p:slideViewPr>
    <p:cSldViewPr snapToGrid="0">
      <p:cViewPr varScale="1">
        <p:scale>
          <a:sx n="172" d="100"/>
          <a:sy n="172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4833D-091B-40C4-B67F-51494AF9C02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DF260-D30C-4EB9-B469-604FD12B38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7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D10F1-7D42-A34F-BAC8-00C0AABB3D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DF260-D30C-4EB9-B469-604FD12B38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1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D10F1-7D42-A34F-BAC8-00C0AABB3D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309AE-11D6-E43C-E505-85D0100BF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F45D6E-253F-8FD5-2811-194A0ABA2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1CA4B-291C-4848-A937-2FDCD239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D3B45-6661-A860-430D-76C800A0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35915-CAC9-43CD-9480-C3AE4BF1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6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EBE45-CEC8-B630-5FF8-9BBCB1E4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CFEFDB-91AF-8002-6F86-9B7463B65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D9EC9-BFD4-1813-4A20-BC9DA810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020C2-EB5E-7BF4-0EE6-02CEF633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3E993D-72E7-C0B8-03F9-390363C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83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4AAB89-ED6F-1132-BCAB-968A394AD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2A5D1F-8096-3698-992C-BD728D66F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76294-D151-F7D1-19C4-69236792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D9F5F-2E91-94C4-7653-2DC722CE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66985-3484-FA45-DDE4-C7C3B5E3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86EB-0387-4CBA-9F15-A02019605B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68EA31E-6B8B-9568-8909-EF3C6E7B72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3340BA7-3273-DA30-FAB7-4572595189C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93739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07069-1AEC-FA81-B807-329BBD8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8CCC2-2C74-0D8D-D852-EA9448843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70E06-5E22-1332-BBB5-F3AB33B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F8E56F-C793-220C-B636-8869D04D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C9649D-CBA0-3C71-D35C-1584BC8C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9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ACE49-0B7D-F3E9-76E3-EDAC5662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0FF9BC-CB3A-D6BA-7471-D70B4EBAC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AE760-4463-00EC-34FE-56E1D37F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34E8F8-B5B8-6A7A-A240-B0DF25BF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A9588-0897-3CFF-F40E-4756A452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9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2AF8-6AE0-FE29-A0BD-68DB3E8B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6AB81-4F7F-F9EB-015E-A2C9F7368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C00386-576D-F6F8-4F2B-D5750553E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8DEA84-6F34-B256-CCC5-CFFFA050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A3829F-A54A-8EE1-9A68-031E3910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00C5AE-6259-525E-085E-AA9AFBFA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63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D2BCA-9096-9B99-93DE-9E5D9D7A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0E2AE3-A4B2-5297-F154-B7C6A834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0041D4-D976-CC9F-8CF0-12526B1F6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31E67E-FE0D-2551-9246-A5E3BCD80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731CA-5245-EFE5-A5F6-31266996E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BA7B4E-8231-CCEB-8789-90135D45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40623C-C4C1-D4AE-3666-DC72B5CC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B816B1-B9DD-E0D9-CDB6-966A972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64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79B7D-E6C2-C79A-89AF-B3A7D5DD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7D52EC-0E7A-40AA-3249-FF27D9F0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AEF419-EC60-25D3-FC11-4F91C46F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A4BEA4-4293-FB60-E81E-521A621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03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7B4903-98EF-B64B-37D6-8E3285A5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1049D2-2B48-6514-F2F1-97E19D1A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0959FA-CD84-B980-AA74-8C745444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4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660F5-E98F-A77F-EDB4-A42657BB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6CBD1-F326-CD39-7622-8B2DB685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CA1459-CA41-DD9F-2F5E-7AA5C1603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157D51-5147-7FCA-8315-38E8B3FC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A0B95-7666-C17C-3802-3ACF385F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6EB848-1B7D-8E4A-8516-1834DA5A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5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53571-D57B-E6D1-4F82-8A440CA6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C0D34A-820A-0028-B34C-0EDC1925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762D35-0BD5-07F1-A7DC-E32DC7275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39A022-0964-69E9-7FE3-42D3E81C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288298-AEE5-FCE1-5927-674086A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4CF21-5DFC-4738-F5EF-6270D11A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1CED3F-D0C1-0CB9-3BE7-5A89B638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2727FC-A871-1002-5738-9AF788E91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C7558-BE03-2C1E-02B3-04EFCF157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02C0-43BF-4BEB-A9A3-FD07E2703162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6F1F2-AE31-88A8-602F-17D7487C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4DB63-7220-E5D0-78E7-C97F30098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DFA74-8444-4C92-9E6B-E3A77ABC9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7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E95FEA-896E-6080-1FB6-1D5A09BF4AF9}"/>
              </a:ext>
            </a:extLst>
          </p:cNvPr>
          <p:cNvSpPr txBox="1"/>
          <p:nvPr/>
        </p:nvSpPr>
        <p:spPr>
          <a:xfrm>
            <a:off x="2612815" y="1769087"/>
            <a:ext cx="7352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Deep Learning Modeling 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in Genetics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70B2F-B191-33CE-3D87-5B7794C47B1E}"/>
              </a:ext>
            </a:extLst>
          </p:cNvPr>
          <p:cNvSpPr txBox="1"/>
          <p:nvPr/>
        </p:nvSpPr>
        <p:spPr>
          <a:xfrm>
            <a:off x="4281641" y="3962601"/>
            <a:ext cx="3938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Huaikuan Sun</a:t>
            </a:r>
          </a:p>
          <a:p>
            <a:pPr algn="ctr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12/13/2024</a:t>
            </a:r>
          </a:p>
        </p:txBody>
      </p:sp>
    </p:spTree>
    <p:extLst>
      <p:ext uri="{BB962C8B-B14F-4D97-AF65-F5344CB8AC3E}">
        <p14:creationId xmlns:p14="http://schemas.microsoft.com/office/powerpoint/2010/main" val="37818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0A7D20-D23F-4E11-535D-5E91DB9D51B4}"/>
              </a:ext>
            </a:extLst>
          </p:cNvPr>
          <p:cNvSpPr txBox="1"/>
          <p:nvPr/>
        </p:nvSpPr>
        <p:spPr>
          <a:xfrm>
            <a:off x="223280" y="1259709"/>
            <a:ext cx="787872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Quadratic Computation and Time Complexity</a:t>
            </a:r>
            <a:r>
              <a:rPr lang="en-US" altLang="zh-CN" sz="2000" dirty="0"/>
              <a:t>: </a:t>
            </a:r>
          </a:p>
          <a:p>
            <a:r>
              <a:rPr lang="en-US" altLang="zh-CN" sz="2000" dirty="0"/>
              <a:t>Transformers have a self-attention mechanism that has quadratic complexity with respect to the sequence length. 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Memory Requirements and Scalability </a:t>
            </a:r>
            <a:r>
              <a:rPr lang="en-US" altLang="zh-CN" sz="2000" dirty="0"/>
              <a:t>: </a:t>
            </a:r>
          </a:p>
          <a:p>
            <a:r>
              <a:rPr lang="en-US" altLang="zh-CN" sz="2000" dirty="0"/>
              <a:t>As the input sequence length increases, the memory requirement grows substantially due to the need to store large attention matrices.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490B87-A0CE-55EA-16AA-3C9D5BEDBE67}"/>
              </a:ext>
            </a:extLst>
          </p:cNvPr>
          <p:cNvSpPr txBox="1"/>
          <p:nvPr/>
        </p:nvSpPr>
        <p:spPr>
          <a:xfrm>
            <a:off x="223280" y="786802"/>
            <a:ext cx="642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Address the </a:t>
            </a:r>
            <a:r>
              <a:rPr lang="en-US" altLang="zh-CN" sz="2400" b="1" dirty="0" err="1"/>
              <a:t>Shortcomes</a:t>
            </a:r>
            <a:r>
              <a:rPr lang="en-US" altLang="zh-CN" sz="2400" b="1" dirty="0"/>
              <a:t> of Transformer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AB933-9506-0B19-AB34-6CE789FA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59" y="200338"/>
            <a:ext cx="2984965" cy="300221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F0BB5E-7D19-2A09-5C2D-00FB53E791E9}"/>
              </a:ext>
            </a:extLst>
          </p:cNvPr>
          <p:cNvGrpSpPr/>
          <p:nvPr/>
        </p:nvGrpSpPr>
        <p:grpSpPr>
          <a:xfrm>
            <a:off x="1484350" y="3924125"/>
            <a:ext cx="9642823" cy="2446825"/>
            <a:chOff x="1484350" y="3924125"/>
            <a:chExt cx="9642823" cy="244682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94A5B6C-25FC-C1A5-C04B-910737C2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4358" y="3924125"/>
              <a:ext cx="3632815" cy="244682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03F4B65-80FC-68DC-6190-EC09B3A6C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029" y="4002478"/>
              <a:ext cx="2764183" cy="223741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87EAD0-D181-B2CF-DA89-02D56D3A8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4350" y="4020474"/>
              <a:ext cx="2205339" cy="2288664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0D2AD64-F518-3248-6C07-C6BCF7DB7858}"/>
              </a:ext>
            </a:extLst>
          </p:cNvPr>
          <p:cNvSpPr txBox="1"/>
          <p:nvPr/>
        </p:nvSpPr>
        <p:spPr>
          <a:xfrm>
            <a:off x="9863338" y="3040238"/>
            <a:ext cx="219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Self-Attention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EF8670-9846-B707-521A-3B4E05DF89AD}"/>
              </a:ext>
            </a:extLst>
          </p:cNvPr>
          <p:cNvSpPr txBox="1"/>
          <p:nvPr/>
        </p:nvSpPr>
        <p:spPr>
          <a:xfrm>
            <a:off x="0" y="0"/>
            <a:ext cx="458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Mamba Model(2023)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7105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B42089-5AFF-B238-B9C7-0AB28AC03A7B}"/>
              </a:ext>
            </a:extLst>
          </p:cNvPr>
          <p:cNvSpPr txBox="1"/>
          <p:nvPr/>
        </p:nvSpPr>
        <p:spPr>
          <a:xfrm>
            <a:off x="0" y="0"/>
            <a:ext cx="458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Mamba Model(2023)</a:t>
            </a:r>
            <a:endParaRPr lang="zh-CN" altLang="en-US" sz="3600" b="1" dirty="0"/>
          </a:p>
        </p:txBody>
      </p:sp>
      <p:grpSp>
        <p:nvGrpSpPr>
          <p:cNvPr id="7191" name="组合 7190">
            <a:extLst>
              <a:ext uri="{FF2B5EF4-FFF2-40B4-BE49-F238E27FC236}">
                <a16:creationId xmlns:a16="http://schemas.microsoft.com/office/drawing/2014/main" id="{4658B7EA-8DE1-6081-917D-A25EA4840F42}"/>
              </a:ext>
            </a:extLst>
          </p:cNvPr>
          <p:cNvGrpSpPr/>
          <p:nvPr/>
        </p:nvGrpSpPr>
        <p:grpSpPr>
          <a:xfrm>
            <a:off x="4912698" y="1049386"/>
            <a:ext cx="2375661" cy="1255627"/>
            <a:chOff x="4864572" y="1354184"/>
            <a:chExt cx="2375661" cy="125562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E9D48B-9953-9FBD-5329-7BFE43D2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4572" y="1354184"/>
              <a:ext cx="2367768" cy="5064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54423B3-7E92-CF76-90F2-B485A382E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2465" y="2098714"/>
              <a:ext cx="2367768" cy="511097"/>
            </a:xfrm>
            <a:prstGeom prst="rect">
              <a:avLst/>
            </a:prstGeom>
          </p:spPr>
        </p:pic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317CF87-340B-AAD4-6DE8-07105C62F3CA}"/>
              </a:ext>
            </a:extLst>
          </p:cNvPr>
          <p:cNvSpPr/>
          <p:nvPr/>
        </p:nvSpPr>
        <p:spPr>
          <a:xfrm>
            <a:off x="3827090" y="1401761"/>
            <a:ext cx="871083" cy="506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LTI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1351787-7BED-1A76-5A46-1CF03DFDEF12}"/>
              </a:ext>
            </a:extLst>
          </p:cNvPr>
          <p:cNvSpPr/>
          <p:nvPr/>
        </p:nvSpPr>
        <p:spPr>
          <a:xfrm>
            <a:off x="7576651" y="1434812"/>
            <a:ext cx="705853" cy="441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93F944-7CF6-2BAF-9553-21D356F17987}"/>
              </a:ext>
            </a:extLst>
          </p:cNvPr>
          <p:cNvSpPr txBox="1"/>
          <p:nvPr/>
        </p:nvSpPr>
        <p:spPr>
          <a:xfrm>
            <a:off x="202752" y="2326366"/>
            <a:ext cx="36038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X is the state vector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U is the input scalar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Y is the output scalar</a:t>
            </a:r>
            <a:endParaRPr lang="zh-CN" altLang="en-US" sz="2400" dirty="0"/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A is dynamics matrix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B is input matrix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C is sensor matrix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 is feedthrough matrix</a:t>
            </a:r>
          </a:p>
        </p:txBody>
      </p:sp>
      <p:grpSp>
        <p:nvGrpSpPr>
          <p:cNvPr id="7197" name="组合 7196">
            <a:extLst>
              <a:ext uri="{FF2B5EF4-FFF2-40B4-BE49-F238E27FC236}">
                <a16:creationId xmlns:a16="http://schemas.microsoft.com/office/drawing/2014/main" id="{CB817576-68E9-1F1D-29AA-B767AD6C7D2E}"/>
              </a:ext>
            </a:extLst>
          </p:cNvPr>
          <p:cNvGrpSpPr/>
          <p:nvPr/>
        </p:nvGrpSpPr>
        <p:grpSpPr>
          <a:xfrm>
            <a:off x="91594" y="649403"/>
            <a:ext cx="3365809" cy="1600899"/>
            <a:chOff x="155762" y="793781"/>
            <a:chExt cx="3365809" cy="160089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527E4E7-52C9-25F7-26F8-F01F806880C0}"/>
                </a:ext>
              </a:extLst>
            </p:cNvPr>
            <p:cNvGrpSpPr/>
            <p:nvPr/>
          </p:nvGrpSpPr>
          <p:grpSpPr>
            <a:xfrm>
              <a:off x="291723" y="1408154"/>
              <a:ext cx="3229848" cy="986526"/>
              <a:chOff x="874684" y="1435014"/>
              <a:chExt cx="3229848" cy="986526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097AD7E-0464-CCF8-3485-FEDA18B51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684" y="1435014"/>
                <a:ext cx="3226829" cy="377331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E26FB234-62E3-B60D-D35D-1812E53CE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715" y="1985658"/>
                <a:ext cx="3213817" cy="435882"/>
              </a:xfrm>
              <a:prstGeom prst="rect">
                <a:avLst/>
              </a:prstGeom>
            </p:spPr>
          </p:pic>
        </p:grpSp>
        <p:sp>
          <p:nvSpPr>
            <p:cNvPr id="7185" name="文本框 7184">
              <a:extLst>
                <a:ext uri="{FF2B5EF4-FFF2-40B4-BE49-F238E27FC236}">
                  <a16:creationId xmlns:a16="http://schemas.microsoft.com/office/drawing/2014/main" id="{A35B95DA-8D99-AB3B-BD91-CBC4783D0F39}"/>
                </a:ext>
              </a:extLst>
            </p:cNvPr>
            <p:cNvSpPr txBox="1"/>
            <p:nvPr/>
          </p:nvSpPr>
          <p:spPr>
            <a:xfrm>
              <a:off x="155762" y="793781"/>
              <a:ext cx="2856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State-Space Model</a:t>
              </a:r>
              <a:endParaRPr lang="zh-CN" altLang="en-US" sz="2400" b="1" dirty="0"/>
            </a:p>
          </p:txBody>
        </p:sp>
      </p:grpSp>
      <p:grpSp>
        <p:nvGrpSpPr>
          <p:cNvPr id="7192" name="组合 7191">
            <a:extLst>
              <a:ext uri="{FF2B5EF4-FFF2-40B4-BE49-F238E27FC236}">
                <a16:creationId xmlns:a16="http://schemas.microsoft.com/office/drawing/2014/main" id="{DF686FD6-1FAB-5384-B40E-6DDEF1AA925F}"/>
              </a:ext>
            </a:extLst>
          </p:cNvPr>
          <p:cNvGrpSpPr/>
          <p:nvPr/>
        </p:nvGrpSpPr>
        <p:grpSpPr>
          <a:xfrm>
            <a:off x="8597513" y="493331"/>
            <a:ext cx="3385733" cy="2614872"/>
            <a:chOff x="8613555" y="455639"/>
            <a:chExt cx="3385733" cy="2614872"/>
          </a:xfrm>
        </p:grpSpPr>
        <p:pic>
          <p:nvPicPr>
            <p:cNvPr id="7190" name="图片 7189">
              <a:extLst>
                <a:ext uri="{FF2B5EF4-FFF2-40B4-BE49-F238E27FC236}">
                  <a16:creationId xmlns:a16="http://schemas.microsoft.com/office/drawing/2014/main" id="{C570534C-B66F-3286-EF9E-9BB8055E4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5538" y="1848436"/>
              <a:ext cx="3333750" cy="1222075"/>
            </a:xfrm>
            <a:prstGeom prst="rect">
              <a:avLst/>
            </a:prstGeom>
          </p:spPr>
        </p:pic>
        <p:pic>
          <p:nvPicPr>
            <p:cNvPr id="7188" name="图片 7187">
              <a:extLst>
                <a:ext uri="{FF2B5EF4-FFF2-40B4-BE49-F238E27FC236}">
                  <a16:creationId xmlns:a16="http://schemas.microsoft.com/office/drawing/2014/main" id="{9038D41E-348B-53CB-9211-67D1C0DE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3555" y="455639"/>
              <a:ext cx="3333750" cy="1466850"/>
            </a:xfrm>
            <a:prstGeom prst="rect">
              <a:avLst/>
            </a:prstGeom>
          </p:spPr>
        </p:pic>
      </p:grpSp>
      <p:pic>
        <p:nvPicPr>
          <p:cNvPr id="7194" name="图片 7193">
            <a:extLst>
              <a:ext uri="{FF2B5EF4-FFF2-40B4-BE49-F238E27FC236}">
                <a16:creationId xmlns:a16="http://schemas.microsoft.com/office/drawing/2014/main" id="{54EC674C-DC5E-B05F-FD49-59BD82962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378" y="4154904"/>
            <a:ext cx="3050158" cy="2703095"/>
          </a:xfrm>
          <a:prstGeom prst="rect">
            <a:avLst/>
          </a:prstGeom>
        </p:spPr>
      </p:pic>
      <p:pic>
        <p:nvPicPr>
          <p:cNvPr id="7196" name="图片 7195">
            <a:extLst>
              <a:ext uri="{FF2B5EF4-FFF2-40B4-BE49-F238E27FC236}">
                <a16:creationId xmlns:a16="http://schemas.microsoft.com/office/drawing/2014/main" id="{274BCDC4-C9BA-4204-BC1C-FB90F97830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133" y="4154904"/>
            <a:ext cx="3773975" cy="2647608"/>
          </a:xfrm>
          <a:prstGeom prst="rect">
            <a:avLst/>
          </a:prstGeom>
        </p:spPr>
      </p:pic>
      <p:sp>
        <p:nvSpPr>
          <p:cNvPr id="7198" name="椭圆 7197">
            <a:extLst>
              <a:ext uri="{FF2B5EF4-FFF2-40B4-BE49-F238E27FC236}">
                <a16:creationId xmlns:a16="http://schemas.microsoft.com/office/drawing/2014/main" id="{C3FBCB10-5C0E-CBE7-AEB2-BEFF9874E03D}"/>
              </a:ext>
            </a:extLst>
          </p:cNvPr>
          <p:cNvSpPr/>
          <p:nvPr/>
        </p:nvSpPr>
        <p:spPr>
          <a:xfrm>
            <a:off x="41437" y="5399667"/>
            <a:ext cx="1546732" cy="1413573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8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2FF6FA-B1B6-DB59-BAC6-0290E558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946" y="3746433"/>
            <a:ext cx="8009507" cy="29664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FA304B-EB96-FCD0-7E98-B0AF5A06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10" y="1290678"/>
            <a:ext cx="8557313" cy="25195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D34CEF-0786-F99F-7AAE-0D5BC1F49B26}"/>
              </a:ext>
            </a:extLst>
          </p:cNvPr>
          <p:cNvSpPr txBox="1"/>
          <p:nvPr/>
        </p:nvSpPr>
        <p:spPr>
          <a:xfrm>
            <a:off x="193282" y="737672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State Space Compression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051DB6-30AC-ED1B-F242-52F0578B14BD}"/>
              </a:ext>
            </a:extLst>
          </p:cNvPr>
          <p:cNvSpPr txBox="1"/>
          <p:nvPr/>
        </p:nvSpPr>
        <p:spPr>
          <a:xfrm>
            <a:off x="0" y="0"/>
            <a:ext cx="458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Mamba Model(2023)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9652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1406728-F140-C3CC-291A-3C9AC575A8E8}"/>
              </a:ext>
            </a:extLst>
          </p:cNvPr>
          <p:cNvSpPr txBox="1"/>
          <p:nvPr/>
        </p:nvSpPr>
        <p:spPr>
          <a:xfrm>
            <a:off x="0" y="21104"/>
            <a:ext cx="4459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Research Challenges</a:t>
            </a:r>
            <a:endParaRPr lang="zh-CN" altLang="en-US" sz="3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E9DD0-AC52-21C4-89CB-C02068072B1C}"/>
              </a:ext>
            </a:extLst>
          </p:cNvPr>
          <p:cNvSpPr txBox="1"/>
          <p:nvPr/>
        </p:nvSpPr>
        <p:spPr>
          <a:xfrm>
            <a:off x="77320" y="672918"/>
            <a:ext cx="5951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# 1.  How to </a:t>
            </a:r>
            <a:r>
              <a:rPr lang="en-US" altLang="zh-CN" sz="2000" b="1" u="sng" dirty="0"/>
              <a:t>Wording</a:t>
            </a:r>
            <a:r>
              <a:rPr lang="en-US" altLang="zh-CN" sz="2000" b="1" dirty="0"/>
              <a:t> the DNA sequence. </a:t>
            </a:r>
          </a:p>
          <a:p>
            <a:r>
              <a:rPr lang="en-US" altLang="zh-CN" sz="2000" b="1" dirty="0"/>
              <a:t>     Base-Pair / K-</a:t>
            </a:r>
            <a:r>
              <a:rPr lang="en-US" altLang="zh-CN" sz="2000" b="1" dirty="0" err="1"/>
              <a:t>mer</a:t>
            </a:r>
            <a:r>
              <a:rPr lang="en-US" altLang="zh-CN" sz="2000" b="1" dirty="0"/>
              <a:t> / Byte-Pair Encoding (BPE)</a:t>
            </a:r>
          </a:p>
        </p:txBody>
      </p:sp>
      <p:pic>
        <p:nvPicPr>
          <p:cNvPr id="3" name="Picture 2" descr="A colorful circle with letters and numbers&#10;&#10;Description automatically generated">
            <a:extLst>
              <a:ext uri="{FF2B5EF4-FFF2-40B4-BE49-F238E27FC236}">
                <a16:creationId xmlns:a16="http://schemas.microsoft.com/office/drawing/2014/main" id="{3ADB1F4C-55E2-7886-AB5D-03461703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46" y="1503934"/>
            <a:ext cx="2281236" cy="2194635"/>
          </a:xfrm>
          <a:prstGeom prst="rect">
            <a:avLst/>
          </a:prstGeom>
        </p:spPr>
      </p:pic>
      <p:pic>
        <p:nvPicPr>
          <p:cNvPr id="4" name="Picture 2" descr="A human chromosome being pulled or unraveled to reveal increasing levels of detail down to the double helix and a single gene with its base pairs">
            <a:extLst>
              <a:ext uri="{FF2B5EF4-FFF2-40B4-BE49-F238E27FC236}">
                <a16:creationId xmlns:a16="http://schemas.microsoft.com/office/drawing/2014/main" id="{BD023831-179B-FFD5-0098-92DDF82E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5" y="1433711"/>
            <a:ext cx="2603799" cy="19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193">
            <a:extLst>
              <a:ext uri="{FF2B5EF4-FFF2-40B4-BE49-F238E27FC236}">
                <a16:creationId xmlns:a16="http://schemas.microsoft.com/office/drawing/2014/main" id="{0F24D81E-36DF-D433-7BD5-10D28BB55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735" y="1587500"/>
            <a:ext cx="2486716" cy="2203765"/>
          </a:xfrm>
          <a:prstGeom prst="rect">
            <a:avLst/>
          </a:prstGeom>
        </p:spPr>
      </p:pic>
      <p:sp>
        <p:nvSpPr>
          <p:cNvPr id="9" name="文本框 11">
            <a:extLst>
              <a:ext uri="{FF2B5EF4-FFF2-40B4-BE49-F238E27FC236}">
                <a16:creationId xmlns:a16="http://schemas.microsoft.com/office/drawing/2014/main" id="{DAE53DDD-8BFE-76D1-7A2F-094377FEAE18}"/>
              </a:ext>
            </a:extLst>
          </p:cNvPr>
          <p:cNvSpPr txBox="1"/>
          <p:nvPr/>
        </p:nvSpPr>
        <p:spPr>
          <a:xfrm>
            <a:off x="6422371" y="725825"/>
            <a:ext cx="5654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# 2.  How to best approximate the system state </a:t>
            </a:r>
          </a:p>
          <a:p>
            <a:r>
              <a:rPr lang="en-US" altLang="zh-CN" sz="2000" b="1" dirty="0"/>
              <a:t>        under high </a:t>
            </a:r>
            <a:r>
              <a:rPr lang="en-US" altLang="zh-CN" sz="2000" b="1" u="sng" dirty="0"/>
              <a:t>redundancy and repetitiveness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5D2004A-2019-E0DD-0911-0F3445AE7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8" y="4401015"/>
            <a:ext cx="11757538" cy="2435881"/>
          </a:xfrm>
          <a:prstGeom prst="rect">
            <a:avLst/>
          </a:prstGeom>
        </p:spPr>
      </p:pic>
      <p:sp>
        <p:nvSpPr>
          <p:cNvPr id="16" name="文本框 11">
            <a:extLst>
              <a:ext uri="{FF2B5EF4-FFF2-40B4-BE49-F238E27FC236}">
                <a16:creationId xmlns:a16="http://schemas.microsoft.com/office/drawing/2014/main" id="{331C105B-3BEE-ADF4-1EB1-4305F20FCEC5}"/>
              </a:ext>
            </a:extLst>
          </p:cNvPr>
          <p:cNvSpPr txBox="1"/>
          <p:nvPr/>
        </p:nvSpPr>
        <p:spPr>
          <a:xfrm>
            <a:off x="3385515" y="3962991"/>
            <a:ext cx="6893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# 3.  How to modeling a highly </a:t>
            </a:r>
            <a:r>
              <a:rPr lang="en-US" altLang="zh-CN" sz="2000" b="1" u="sng" dirty="0"/>
              <a:t>Non-Linear</a:t>
            </a:r>
            <a:r>
              <a:rPr lang="en-US" altLang="zh-CN" sz="2000" b="1" dirty="0"/>
              <a:t> process.</a:t>
            </a:r>
          </a:p>
        </p:txBody>
      </p:sp>
    </p:spTree>
    <p:extLst>
      <p:ext uri="{BB962C8B-B14F-4D97-AF65-F5344CB8AC3E}">
        <p14:creationId xmlns:p14="http://schemas.microsoft.com/office/powerpoint/2010/main" val="9625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E95FEA-896E-6080-1FB6-1D5A09BF4AF9}"/>
              </a:ext>
            </a:extLst>
          </p:cNvPr>
          <p:cNvSpPr txBox="1"/>
          <p:nvPr/>
        </p:nvSpPr>
        <p:spPr>
          <a:xfrm>
            <a:off x="2740408" y="2343243"/>
            <a:ext cx="7352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4352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01418A-8F0E-0983-35BA-F3CF60B15E11}"/>
              </a:ext>
            </a:extLst>
          </p:cNvPr>
          <p:cNvSpPr txBox="1"/>
          <p:nvPr/>
        </p:nvSpPr>
        <p:spPr>
          <a:xfrm>
            <a:off x="92363" y="874455"/>
            <a:ext cx="9794071" cy="36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SzPct val="80000"/>
              <a:buFont typeface="+mj-lt"/>
              <a:buAutoNum type="romanUcPeriod"/>
            </a:pPr>
            <a:r>
              <a:rPr lang="en-US" altLang="zh-CN" sz="3200" b="1" dirty="0"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A Brief Timeline of Deep-Learning Models</a:t>
            </a:r>
          </a:p>
          <a:p>
            <a:pPr marL="571500" indent="-571500">
              <a:lnSpc>
                <a:spcPct val="150000"/>
              </a:lnSpc>
              <a:buSzPct val="80000"/>
              <a:buFont typeface="+mj-lt"/>
              <a:buAutoNum type="romanUcPeriod"/>
            </a:pPr>
            <a:r>
              <a:rPr lang="en-US" altLang="zh-CN" sz="3200" b="1" dirty="0"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Protein Model</a:t>
            </a:r>
          </a:p>
          <a:p>
            <a:pPr marL="571500" indent="-571500">
              <a:lnSpc>
                <a:spcPct val="150000"/>
              </a:lnSpc>
              <a:buSzPct val="80000"/>
              <a:buFont typeface="+mj-lt"/>
              <a:buAutoNum type="romanUcPeriod"/>
            </a:pPr>
            <a:r>
              <a:rPr lang="en-US" altLang="zh-CN" sz="3200" b="1" dirty="0"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DNA Model</a:t>
            </a:r>
          </a:p>
          <a:p>
            <a:pPr marL="571500" indent="-571500">
              <a:lnSpc>
                <a:spcPct val="150000"/>
              </a:lnSpc>
              <a:buSzPct val="80000"/>
              <a:buFont typeface="+mj-lt"/>
              <a:buAutoNum type="romanUcPeriod"/>
            </a:pPr>
            <a:r>
              <a:rPr lang="en-US" altLang="zh-CN" sz="3200" b="1" dirty="0"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Mamba (2023)</a:t>
            </a:r>
          </a:p>
          <a:p>
            <a:pPr marL="571500" indent="-571500">
              <a:lnSpc>
                <a:spcPct val="150000"/>
              </a:lnSpc>
              <a:buSzPct val="80000"/>
              <a:buFont typeface="+mj-lt"/>
              <a:buAutoNum type="romanUcPeriod"/>
            </a:pPr>
            <a:r>
              <a:rPr lang="en-US" altLang="zh-CN" sz="3200" b="1" dirty="0"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Research Challenges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98A6D5-32A6-FC97-E204-3C3FFD1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35" y="2919663"/>
            <a:ext cx="7021682" cy="37478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93FCCF-DD6C-D7BF-E48E-3D8F19D030D3}"/>
              </a:ext>
            </a:extLst>
          </p:cNvPr>
          <p:cNvSpPr txBox="1"/>
          <p:nvPr/>
        </p:nvSpPr>
        <p:spPr>
          <a:xfrm>
            <a:off x="92363" y="166569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1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4632DC17-D380-8475-920A-3EFC3B3B9B0C}"/>
              </a:ext>
            </a:extLst>
          </p:cNvPr>
          <p:cNvGrpSpPr/>
          <p:nvPr/>
        </p:nvGrpSpPr>
        <p:grpSpPr>
          <a:xfrm>
            <a:off x="4363598" y="781307"/>
            <a:ext cx="7500792" cy="2605278"/>
            <a:chOff x="4624843" y="885743"/>
            <a:chExt cx="7500792" cy="2605278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1C2E09ED-07F0-280A-5B6C-DF0578695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843" y="906253"/>
              <a:ext cx="2747452" cy="2217355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75BF11FA-A726-B39F-6DD6-6DB3E3B9E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0659" y="885743"/>
              <a:ext cx="4454976" cy="2180796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EE2E917-9A30-1623-1B2D-414A0AF16723}"/>
                </a:ext>
              </a:extLst>
            </p:cNvPr>
            <p:cNvSpPr txBox="1"/>
            <p:nvPr/>
          </p:nvSpPr>
          <p:spPr>
            <a:xfrm>
              <a:off x="4674187" y="3105332"/>
              <a:ext cx="2551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Multi-Layer Perceptron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60409F6-CCD8-CE40-5213-29191137CA5D}"/>
                </a:ext>
              </a:extLst>
            </p:cNvPr>
            <p:cNvSpPr txBox="1"/>
            <p:nvPr/>
          </p:nvSpPr>
          <p:spPr>
            <a:xfrm>
              <a:off x="8484437" y="3121689"/>
              <a:ext cx="3046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Back-Propagation Algorithm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2F8CF34D-6058-303F-4FB0-1DF41083BB00}"/>
              </a:ext>
            </a:extLst>
          </p:cNvPr>
          <p:cNvSpPr txBox="1"/>
          <p:nvPr/>
        </p:nvSpPr>
        <p:spPr>
          <a:xfrm>
            <a:off x="19093" y="6895"/>
            <a:ext cx="7101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Timeline of Deep-Learning Models</a:t>
            </a: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7DF9857-77CE-0556-F416-20C8C4D02080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>
            <a:off x="875998" y="1325916"/>
            <a:ext cx="0" cy="350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50544E-F9F9-1670-CFB1-17E198CB69A2}"/>
              </a:ext>
            </a:extLst>
          </p:cNvPr>
          <p:cNvGrpSpPr/>
          <p:nvPr/>
        </p:nvGrpSpPr>
        <p:grpSpPr>
          <a:xfrm>
            <a:off x="335998" y="857916"/>
            <a:ext cx="2750400" cy="468000"/>
            <a:chOff x="3627620" y="344774"/>
            <a:chExt cx="2750400" cy="4680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EF33494-0424-5337-CD3A-5CAB2318AE51}"/>
                </a:ext>
              </a:extLst>
            </p:cNvPr>
            <p:cNvSpPr/>
            <p:nvPr/>
          </p:nvSpPr>
          <p:spPr>
            <a:xfrm>
              <a:off x="3627620" y="34477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1980’s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2D734B6-C4DE-6F61-68BB-5AC70A368B7F}"/>
                </a:ext>
              </a:extLst>
            </p:cNvPr>
            <p:cNvSpPr txBox="1"/>
            <p:nvPr/>
          </p:nvSpPr>
          <p:spPr>
            <a:xfrm>
              <a:off x="4938020" y="365384"/>
              <a:ext cx="144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MLP &amp; BP</a:t>
              </a:r>
              <a:endParaRPr lang="zh-CN" alt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10B9032-AC52-4084-3EF1-56F5541EDE86}"/>
              </a:ext>
            </a:extLst>
          </p:cNvPr>
          <p:cNvGrpSpPr/>
          <p:nvPr/>
        </p:nvGrpSpPr>
        <p:grpSpPr>
          <a:xfrm>
            <a:off x="335998" y="1676704"/>
            <a:ext cx="2102448" cy="468000"/>
            <a:chOff x="3627620" y="1366606"/>
            <a:chExt cx="2102448" cy="46800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3EEE6A9-2F6E-548C-6622-E9909D70115D}"/>
                </a:ext>
              </a:extLst>
            </p:cNvPr>
            <p:cNvSpPr/>
            <p:nvPr/>
          </p:nvSpPr>
          <p:spPr>
            <a:xfrm>
              <a:off x="3627620" y="136660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015F95B-06EC-B81D-0B5E-026DCECEB044}"/>
                </a:ext>
              </a:extLst>
            </p:cNvPr>
            <p:cNvSpPr txBox="1"/>
            <p:nvPr/>
          </p:nvSpPr>
          <p:spPr>
            <a:xfrm>
              <a:off x="4746528" y="1373054"/>
              <a:ext cx="983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CNN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20AD339-2284-B9D7-B599-0497CC50AE5B}"/>
              </a:ext>
            </a:extLst>
          </p:cNvPr>
          <p:cNvGrpSpPr/>
          <p:nvPr/>
        </p:nvGrpSpPr>
        <p:grpSpPr>
          <a:xfrm>
            <a:off x="335998" y="2433260"/>
            <a:ext cx="2057742" cy="468000"/>
            <a:chOff x="3627620" y="2328478"/>
            <a:chExt cx="2057742" cy="46800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A3238D5-B6C4-A8B7-85AA-CDC95DA2AD4D}"/>
                </a:ext>
              </a:extLst>
            </p:cNvPr>
            <p:cNvSpPr/>
            <p:nvPr/>
          </p:nvSpPr>
          <p:spPr>
            <a:xfrm>
              <a:off x="3627620" y="2328478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2014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DC12A6A-8FFE-B5E4-9848-6D251F117FE2}"/>
                </a:ext>
              </a:extLst>
            </p:cNvPr>
            <p:cNvSpPr txBox="1"/>
            <p:nvPr/>
          </p:nvSpPr>
          <p:spPr>
            <a:xfrm>
              <a:off x="4791235" y="2336398"/>
              <a:ext cx="8941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RNN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614AD4A-D4E6-AB99-422D-66C199A054FB}"/>
              </a:ext>
            </a:extLst>
          </p:cNvPr>
          <p:cNvGrpSpPr/>
          <p:nvPr/>
        </p:nvGrpSpPr>
        <p:grpSpPr>
          <a:xfrm>
            <a:off x="335998" y="3244013"/>
            <a:ext cx="2630480" cy="468000"/>
            <a:chOff x="3627620" y="3290341"/>
            <a:chExt cx="2630480" cy="468000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29F4A0D8-DC67-D099-5B1E-B379181AC580}"/>
                </a:ext>
              </a:extLst>
            </p:cNvPr>
            <p:cNvSpPr/>
            <p:nvPr/>
          </p:nvSpPr>
          <p:spPr>
            <a:xfrm>
              <a:off x="3627620" y="3290341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2017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004281DA-653F-8056-8C3E-0316A522EEA3}"/>
                </a:ext>
              </a:extLst>
            </p:cNvPr>
            <p:cNvSpPr txBox="1"/>
            <p:nvPr/>
          </p:nvSpPr>
          <p:spPr>
            <a:xfrm>
              <a:off x="4818100" y="3356761"/>
              <a:ext cx="144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Transformer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46E2A03-7359-B6E4-287B-B6E63CF279C0}"/>
              </a:ext>
            </a:extLst>
          </p:cNvPr>
          <p:cNvGrpSpPr/>
          <p:nvPr/>
        </p:nvGrpSpPr>
        <p:grpSpPr>
          <a:xfrm>
            <a:off x="335997" y="6342496"/>
            <a:ext cx="2241568" cy="468000"/>
            <a:chOff x="3627619" y="5746230"/>
            <a:chExt cx="2241568" cy="468000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E44770E-BA14-28C9-B2D1-B695643E147C}"/>
                </a:ext>
              </a:extLst>
            </p:cNvPr>
            <p:cNvSpPr/>
            <p:nvPr/>
          </p:nvSpPr>
          <p:spPr>
            <a:xfrm>
              <a:off x="3627619" y="5746230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3D747BC0-4B0C-9ABB-FF9D-40D78E3E1A16}"/>
                </a:ext>
              </a:extLst>
            </p:cNvPr>
            <p:cNvSpPr txBox="1"/>
            <p:nvPr/>
          </p:nvSpPr>
          <p:spPr>
            <a:xfrm>
              <a:off x="4787293" y="5806616"/>
              <a:ext cx="10818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Mamba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1CC7C0A-E0E4-D003-4667-C8CE560DD572}"/>
              </a:ext>
            </a:extLst>
          </p:cNvPr>
          <p:cNvCxnSpPr>
            <a:cxnSpLocks/>
            <a:stCxn id="89" idx="2"/>
            <a:endCxn id="92" idx="0"/>
          </p:cNvCxnSpPr>
          <p:nvPr/>
        </p:nvCxnSpPr>
        <p:spPr>
          <a:xfrm>
            <a:off x="875998" y="2144704"/>
            <a:ext cx="0" cy="288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DFFDD3C4-C35E-9155-5941-29DA2600FB99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>
            <a:off x="875998" y="2901260"/>
            <a:ext cx="0" cy="342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948248A-3EB8-1DEA-C65A-271090868E7E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 flipH="1">
            <a:off x="875997" y="3712013"/>
            <a:ext cx="1" cy="263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5C45D7C1-04B5-9EAA-99A2-88FE81592B93}"/>
              </a:ext>
            </a:extLst>
          </p:cNvPr>
          <p:cNvGrpSpPr/>
          <p:nvPr/>
        </p:nvGrpSpPr>
        <p:grpSpPr>
          <a:xfrm>
            <a:off x="3810931" y="4088827"/>
            <a:ext cx="2868744" cy="468000"/>
            <a:chOff x="7707443" y="4032354"/>
            <a:chExt cx="2868744" cy="4680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5FB3910-5580-0444-E578-7A2FFD260B6F}"/>
                </a:ext>
              </a:extLst>
            </p:cNvPr>
            <p:cNvSpPr/>
            <p:nvPr/>
          </p:nvSpPr>
          <p:spPr>
            <a:xfrm>
              <a:off x="7707443" y="403235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2018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AFE69AC-CFDE-1186-68BB-015C89D9F110}"/>
                </a:ext>
              </a:extLst>
            </p:cNvPr>
            <p:cNvSpPr txBox="1"/>
            <p:nvPr/>
          </p:nvSpPr>
          <p:spPr>
            <a:xfrm>
              <a:off x="8846695" y="4131022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5158ECE-775F-473E-A41B-F266705770E2}"/>
              </a:ext>
            </a:extLst>
          </p:cNvPr>
          <p:cNvGrpSpPr/>
          <p:nvPr/>
        </p:nvGrpSpPr>
        <p:grpSpPr>
          <a:xfrm>
            <a:off x="3810931" y="4701413"/>
            <a:ext cx="2898724" cy="468000"/>
            <a:chOff x="7707443" y="5017566"/>
            <a:chExt cx="2898724" cy="468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5E0D3B7-36B4-1BE5-05DB-F56D05EEF22D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2020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9EAE836F-6329-E506-D910-62A6E0C26BFE}"/>
                </a:ext>
              </a:extLst>
            </p:cNvPr>
            <p:cNvSpPr txBox="1"/>
            <p:nvPr/>
          </p:nvSpPr>
          <p:spPr>
            <a:xfrm>
              <a:off x="8876675" y="5066900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DE71211D-D5BB-E014-B681-922E224D337F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>
            <a:off x="4350931" y="4556827"/>
            <a:ext cx="0" cy="144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B5C20E-5748-9534-C950-ADF9A08154CB}"/>
              </a:ext>
            </a:extLst>
          </p:cNvPr>
          <p:cNvGrpSpPr/>
          <p:nvPr/>
        </p:nvGrpSpPr>
        <p:grpSpPr>
          <a:xfrm>
            <a:off x="3820167" y="5287321"/>
            <a:ext cx="3565160" cy="468000"/>
            <a:chOff x="7707443" y="5017566"/>
            <a:chExt cx="3565160" cy="468000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6002B3C-745C-D52A-376D-7502AE631EAD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008CC53-C75F-5987-DB34-61E55A176718}"/>
                </a:ext>
              </a:extLst>
            </p:cNvPr>
            <p:cNvSpPr txBox="1"/>
            <p:nvPr/>
          </p:nvSpPr>
          <p:spPr>
            <a:xfrm>
              <a:off x="8966615" y="5066900"/>
              <a:ext cx="2305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GPN/DNABert2/NT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4A61AF3-189B-8758-64DE-7D60C71E7349}"/>
              </a:ext>
            </a:extLst>
          </p:cNvPr>
          <p:cNvGrpSpPr/>
          <p:nvPr/>
        </p:nvGrpSpPr>
        <p:grpSpPr>
          <a:xfrm>
            <a:off x="3820167" y="5898892"/>
            <a:ext cx="3944914" cy="468000"/>
            <a:chOff x="7707443" y="5017566"/>
            <a:chExt cx="3944914" cy="468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663383FE-208F-283D-0813-AFEF4621BA13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9057C4DD-BEC6-5B29-D804-12227DEB3F54}"/>
                </a:ext>
              </a:extLst>
            </p:cNvPr>
            <p:cNvSpPr txBox="1"/>
            <p:nvPr/>
          </p:nvSpPr>
          <p:spPr>
            <a:xfrm>
              <a:off x="8786735" y="5066900"/>
              <a:ext cx="2865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HyenaDNA</a:t>
              </a:r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/Caduceus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2AD60B28-8D29-2B31-2CA1-529ABE3A1B4A}"/>
              </a:ext>
            </a:extLst>
          </p:cNvPr>
          <p:cNvCxnSpPr>
            <a:cxnSpLocks/>
            <a:stCxn id="111" idx="2"/>
            <a:endCxn id="114" idx="0"/>
          </p:cNvCxnSpPr>
          <p:nvPr/>
        </p:nvCxnSpPr>
        <p:spPr>
          <a:xfrm>
            <a:off x="4360167" y="5755321"/>
            <a:ext cx="0" cy="143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212B40B0-4901-980A-0A2C-D4C81AF04057}"/>
              </a:ext>
            </a:extLst>
          </p:cNvPr>
          <p:cNvGrpSpPr/>
          <p:nvPr/>
        </p:nvGrpSpPr>
        <p:grpSpPr>
          <a:xfrm>
            <a:off x="7525988" y="4200573"/>
            <a:ext cx="2123645" cy="854440"/>
            <a:chOff x="8904159" y="3507699"/>
            <a:chExt cx="2123645" cy="854440"/>
          </a:xfrm>
        </p:grpSpPr>
        <p:sp>
          <p:nvSpPr>
            <p:cNvPr id="118" name="右大括号 117">
              <a:extLst>
                <a:ext uri="{FF2B5EF4-FFF2-40B4-BE49-F238E27FC236}">
                  <a16:creationId xmlns:a16="http://schemas.microsoft.com/office/drawing/2014/main" id="{37C91B4F-79D9-F540-CDDF-A416A75ABA99}"/>
                </a:ext>
              </a:extLst>
            </p:cNvPr>
            <p:cNvSpPr/>
            <p:nvPr/>
          </p:nvSpPr>
          <p:spPr>
            <a:xfrm>
              <a:off x="8904159" y="3507699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E487428E-19B4-96B1-7094-13CD87D7FCE4}"/>
                </a:ext>
              </a:extLst>
            </p:cNvPr>
            <p:cNvSpPr txBox="1"/>
            <p:nvPr/>
          </p:nvSpPr>
          <p:spPr>
            <a:xfrm>
              <a:off x="9443804" y="3738203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Protein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F600FE7-42C0-73CF-CEB9-B576C7D5C3D0}"/>
              </a:ext>
            </a:extLst>
          </p:cNvPr>
          <p:cNvGrpSpPr/>
          <p:nvPr/>
        </p:nvGrpSpPr>
        <p:grpSpPr>
          <a:xfrm>
            <a:off x="7510248" y="5441679"/>
            <a:ext cx="2123645" cy="854440"/>
            <a:chOff x="9448804" y="5101897"/>
            <a:chExt cx="2123645" cy="854440"/>
          </a:xfrm>
        </p:grpSpPr>
        <p:sp>
          <p:nvSpPr>
            <p:cNvPr id="121" name="右大括号 120">
              <a:extLst>
                <a:ext uri="{FF2B5EF4-FFF2-40B4-BE49-F238E27FC236}">
                  <a16:creationId xmlns:a16="http://schemas.microsoft.com/office/drawing/2014/main" id="{91EEB98C-BD9D-757F-B235-48A9FFE7A3BC}"/>
                </a:ext>
              </a:extLst>
            </p:cNvPr>
            <p:cNvSpPr/>
            <p:nvPr/>
          </p:nvSpPr>
          <p:spPr>
            <a:xfrm>
              <a:off x="9448804" y="5101897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26C2616D-572F-7640-DD19-D075B756551E}"/>
                </a:ext>
              </a:extLst>
            </p:cNvPr>
            <p:cNvSpPr txBox="1"/>
            <p:nvPr/>
          </p:nvSpPr>
          <p:spPr>
            <a:xfrm>
              <a:off x="9988449" y="5335897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DNA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95E32448-0E97-B36C-F03D-871E7671EBE0}"/>
              </a:ext>
            </a:extLst>
          </p:cNvPr>
          <p:cNvCxnSpPr>
            <a:stCxn id="95" idx="2"/>
            <a:endCxn id="104" idx="1"/>
          </p:cNvCxnSpPr>
          <p:nvPr/>
        </p:nvCxnSpPr>
        <p:spPr>
          <a:xfrm rot="16200000" flipH="1">
            <a:off x="2038057" y="2549953"/>
            <a:ext cx="610814" cy="293493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438655BE-069A-C66F-D5AF-3EA1A0CEE7D9}"/>
              </a:ext>
            </a:extLst>
          </p:cNvPr>
          <p:cNvCxnSpPr>
            <a:cxnSpLocks/>
            <a:stCxn id="114" idx="1"/>
            <a:endCxn id="98" idx="0"/>
          </p:cNvCxnSpPr>
          <p:nvPr/>
        </p:nvCxnSpPr>
        <p:spPr>
          <a:xfrm rot="10800000" flipV="1">
            <a:off x="875997" y="6132892"/>
            <a:ext cx="2944170" cy="2096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9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9EAE55-BA52-46DD-7EBD-6422F1E94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15" y="914043"/>
            <a:ext cx="4802908" cy="2068937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BE8A77AB-D2B8-0167-1656-0C10FC6F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523" y="589033"/>
            <a:ext cx="3047423" cy="2495566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F129101C-2B0F-5B35-1FAD-C2A0EB91D8C8}"/>
              </a:ext>
            </a:extLst>
          </p:cNvPr>
          <p:cNvSpPr txBox="1"/>
          <p:nvPr/>
        </p:nvSpPr>
        <p:spPr>
          <a:xfrm>
            <a:off x="5374904" y="3130686"/>
            <a:ext cx="4507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  <a:p>
            <a:pPr marL="914400" lvl="1" indent="-457200">
              <a:buSzPct val="7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89D7E40-00D0-E899-2B50-0F9C4B219B60}"/>
              </a:ext>
            </a:extLst>
          </p:cNvPr>
          <p:cNvSpPr txBox="1"/>
          <p:nvPr/>
        </p:nvSpPr>
        <p:spPr>
          <a:xfrm>
            <a:off x="19093" y="6895"/>
            <a:ext cx="7101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Timeline of Deep-Learning Models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C63AE6BA-4086-74C7-7571-07C6F8946EF8}"/>
              </a:ext>
            </a:extLst>
          </p:cNvPr>
          <p:cNvCxnSpPr>
            <a:cxnSpLocks/>
            <a:stCxn id="96" idx="2"/>
            <a:endCxn id="99" idx="0"/>
          </p:cNvCxnSpPr>
          <p:nvPr/>
        </p:nvCxnSpPr>
        <p:spPr>
          <a:xfrm>
            <a:off x="875998" y="1325916"/>
            <a:ext cx="0" cy="350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5EE07F8-9B4C-7091-DB9A-6E84308255EA}"/>
              </a:ext>
            </a:extLst>
          </p:cNvPr>
          <p:cNvGrpSpPr/>
          <p:nvPr/>
        </p:nvGrpSpPr>
        <p:grpSpPr>
          <a:xfrm>
            <a:off x="335998" y="857916"/>
            <a:ext cx="2750400" cy="468000"/>
            <a:chOff x="3627620" y="344774"/>
            <a:chExt cx="2750400" cy="46800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20F6179-E317-F8AB-D1D6-2AFF298324AB}"/>
                </a:ext>
              </a:extLst>
            </p:cNvPr>
            <p:cNvSpPr/>
            <p:nvPr/>
          </p:nvSpPr>
          <p:spPr>
            <a:xfrm>
              <a:off x="3627620" y="34477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1980’s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A7047E53-2860-B698-B7A6-892478E511ED}"/>
                </a:ext>
              </a:extLst>
            </p:cNvPr>
            <p:cNvSpPr txBox="1"/>
            <p:nvPr/>
          </p:nvSpPr>
          <p:spPr>
            <a:xfrm>
              <a:off x="4938020" y="365384"/>
              <a:ext cx="1440000" cy="441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MLP &amp; BP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57A8035-6CBC-9D12-F26A-8D4C6555B01C}"/>
              </a:ext>
            </a:extLst>
          </p:cNvPr>
          <p:cNvGrpSpPr/>
          <p:nvPr/>
        </p:nvGrpSpPr>
        <p:grpSpPr>
          <a:xfrm>
            <a:off x="335998" y="1676704"/>
            <a:ext cx="2102448" cy="468000"/>
            <a:chOff x="3627620" y="1366606"/>
            <a:chExt cx="2102448" cy="468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451642F-5144-CC38-2D6C-C94F7F07B815}"/>
                </a:ext>
              </a:extLst>
            </p:cNvPr>
            <p:cNvSpPr/>
            <p:nvPr/>
          </p:nvSpPr>
          <p:spPr>
            <a:xfrm>
              <a:off x="3627620" y="136660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D8F68F7-50F8-FC72-5024-828C28008557}"/>
                </a:ext>
              </a:extLst>
            </p:cNvPr>
            <p:cNvSpPr txBox="1"/>
            <p:nvPr/>
          </p:nvSpPr>
          <p:spPr>
            <a:xfrm>
              <a:off x="4746528" y="1373054"/>
              <a:ext cx="983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CNN</a:t>
              </a:r>
              <a:endParaRPr lang="zh-CN" alt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1BC4D99-3834-D15D-E03E-4C63AF6538DC}"/>
              </a:ext>
            </a:extLst>
          </p:cNvPr>
          <p:cNvGrpSpPr/>
          <p:nvPr/>
        </p:nvGrpSpPr>
        <p:grpSpPr>
          <a:xfrm>
            <a:off x="335998" y="2433260"/>
            <a:ext cx="2057742" cy="468000"/>
            <a:chOff x="3627620" y="2328478"/>
            <a:chExt cx="2057742" cy="468000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18D0228-009B-1383-39F4-4CC9CCAEBC78}"/>
                </a:ext>
              </a:extLst>
            </p:cNvPr>
            <p:cNvSpPr/>
            <p:nvPr/>
          </p:nvSpPr>
          <p:spPr>
            <a:xfrm>
              <a:off x="3627620" y="2328478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2014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DCE6BCD-9031-859B-CE05-D578C530DA92}"/>
                </a:ext>
              </a:extLst>
            </p:cNvPr>
            <p:cNvSpPr txBox="1"/>
            <p:nvPr/>
          </p:nvSpPr>
          <p:spPr>
            <a:xfrm>
              <a:off x="4791235" y="2336398"/>
              <a:ext cx="8941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RNN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F40E6AA-B2B0-AC7E-E7CF-0269D66C8DD2}"/>
              </a:ext>
            </a:extLst>
          </p:cNvPr>
          <p:cNvGrpSpPr/>
          <p:nvPr/>
        </p:nvGrpSpPr>
        <p:grpSpPr>
          <a:xfrm>
            <a:off x="335998" y="3244013"/>
            <a:ext cx="2630480" cy="468000"/>
            <a:chOff x="3627620" y="3290341"/>
            <a:chExt cx="2630480" cy="46800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4C16A48-D95B-F5EF-8112-82148A8691B9}"/>
                </a:ext>
              </a:extLst>
            </p:cNvPr>
            <p:cNvSpPr/>
            <p:nvPr/>
          </p:nvSpPr>
          <p:spPr>
            <a:xfrm>
              <a:off x="3627620" y="3290341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2017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6AE4006-C1A0-16DA-53B0-5E65BACF9E6F}"/>
                </a:ext>
              </a:extLst>
            </p:cNvPr>
            <p:cNvSpPr txBox="1"/>
            <p:nvPr/>
          </p:nvSpPr>
          <p:spPr>
            <a:xfrm>
              <a:off x="4818100" y="3356761"/>
              <a:ext cx="144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Transformer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A3AB51E-5F78-D40E-8506-E7E73FB36023}"/>
              </a:ext>
            </a:extLst>
          </p:cNvPr>
          <p:cNvGrpSpPr/>
          <p:nvPr/>
        </p:nvGrpSpPr>
        <p:grpSpPr>
          <a:xfrm>
            <a:off x="335997" y="6342496"/>
            <a:ext cx="2241568" cy="468000"/>
            <a:chOff x="3627619" y="5746230"/>
            <a:chExt cx="2241568" cy="468000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4937A0A-A38A-0630-2E3B-8A7C3739DED4}"/>
                </a:ext>
              </a:extLst>
            </p:cNvPr>
            <p:cNvSpPr/>
            <p:nvPr/>
          </p:nvSpPr>
          <p:spPr>
            <a:xfrm>
              <a:off x="3627619" y="5746230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8257E35-BD94-AC34-5E57-540A7B0874DF}"/>
                </a:ext>
              </a:extLst>
            </p:cNvPr>
            <p:cNvSpPr txBox="1"/>
            <p:nvPr/>
          </p:nvSpPr>
          <p:spPr>
            <a:xfrm>
              <a:off x="4787293" y="5806616"/>
              <a:ext cx="10818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Mamba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49A714EA-B7C4-7732-5071-99FBF86F79F2}"/>
              </a:ext>
            </a:extLst>
          </p:cNvPr>
          <p:cNvCxnSpPr>
            <a:cxnSpLocks/>
            <a:stCxn id="99" idx="2"/>
            <a:endCxn id="102" idx="0"/>
          </p:cNvCxnSpPr>
          <p:nvPr/>
        </p:nvCxnSpPr>
        <p:spPr>
          <a:xfrm>
            <a:off x="875998" y="2144704"/>
            <a:ext cx="0" cy="288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F09FB59C-53D3-FC42-21FC-9EAEE3542516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>
          <a:xfrm>
            <a:off x="875998" y="2901260"/>
            <a:ext cx="0" cy="342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C3D802B5-0E9B-7954-A380-914C1B05D823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flipH="1">
            <a:off x="875997" y="3712013"/>
            <a:ext cx="1" cy="263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22A8FFDD-8B36-C1A7-437F-8744B4202A95}"/>
              </a:ext>
            </a:extLst>
          </p:cNvPr>
          <p:cNvGrpSpPr/>
          <p:nvPr/>
        </p:nvGrpSpPr>
        <p:grpSpPr>
          <a:xfrm>
            <a:off x="3810931" y="4088827"/>
            <a:ext cx="2868744" cy="468000"/>
            <a:chOff x="7707443" y="4032354"/>
            <a:chExt cx="2868744" cy="468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0E71586-5BE9-C5BE-6FAF-B1DE29A84796}"/>
                </a:ext>
              </a:extLst>
            </p:cNvPr>
            <p:cNvSpPr/>
            <p:nvPr/>
          </p:nvSpPr>
          <p:spPr>
            <a:xfrm>
              <a:off x="7707443" y="403235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2018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73723543-0BDF-347F-8DDE-85A75FB2E6F3}"/>
                </a:ext>
              </a:extLst>
            </p:cNvPr>
            <p:cNvSpPr txBox="1"/>
            <p:nvPr/>
          </p:nvSpPr>
          <p:spPr>
            <a:xfrm>
              <a:off x="8846695" y="4131022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F43DD65-F4BE-4F8D-4994-D8D401E58578}"/>
              </a:ext>
            </a:extLst>
          </p:cNvPr>
          <p:cNvGrpSpPr/>
          <p:nvPr/>
        </p:nvGrpSpPr>
        <p:grpSpPr>
          <a:xfrm>
            <a:off x="3810931" y="4701413"/>
            <a:ext cx="2898724" cy="468000"/>
            <a:chOff x="7707443" y="5017566"/>
            <a:chExt cx="2898724" cy="46800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210BAC65-329B-8796-85E3-DA3FB016810E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2020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9AEE0732-A7F9-4584-80F0-33A7F910FB25}"/>
                </a:ext>
              </a:extLst>
            </p:cNvPr>
            <p:cNvSpPr txBox="1"/>
            <p:nvPr/>
          </p:nvSpPr>
          <p:spPr>
            <a:xfrm>
              <a:off x="8876675" y="5066900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196FDA26-DBB6-2527-4CA5-49E9C9D59B50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>
          <a:xfrm>
            <a:off x="4350931" y="4556827"/>
            <a:ext cx="0" cy="144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565EE7E-E2E5-58F2-83CE-801A0F65C90B}"/>
              </a:ext>
            </a:extLst>
          </p:cNvPr>
          <p:cNvGrpSpPr/>
          <p:nvPr/>
        </p:nvGrpSpPr>
        <p:grpSpPr>
          <a:xfrm>
            <a:off x="3820167" y="5287321"/>
            <a:ext cx="3565160" cy="468000"/>
            <a:chOff x="7707443" y="5017566"/>
            <a:chExt cx="3565160" cy="468000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60052867-B4A5-F544-0353-519798799247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5CB44C42-53A9-8E6B-0AD4-42C6FFB825DF}"/>
                </a:ext>
              </a:extLst>
            </p:cNvPr>
            <p:cNvSpPr txBox="1"/>
            <p:nvPr/>
          </p:nvSpPr>
          <p:spPr>
            <a:xfrm>
              <a:off x="8966615" y="5066900"/>
              <a:ext cx="2305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GPN/DNABert2/NT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83D5FF4-E6A5-2D2A-E93A-730DE013C816}"/>
              </a:ext>
            </a:extLst>
          </p:cNvPr>
          <p:cNvGrpSpPr/>
          <p:nvPr/>
        </p:nvGrpSpPr>
        <p:grpSpPr>
          <a:xfrm>
            <a:off x="3820167" y="5898892"/>
            <a:ext cx="3944914" cy="468000"/>
            <a:chOff x="7707443" y="5017566"/>
            <a:chExt cx="3944914" cy="46800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C9F67DA-7570-A1F5-756F-8027EFBF01D0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6D7547EE-A6A6-1855-A017-624D63A1DDCA}"/>
                </a:ext>
              </a:extLst>
            </p:cNvPr>
            <p:cNvSpPr txBox="1"/>
            <p:nvPr/>
          </p:nvSpPr>
          <p:spPr>
            <a:xfrm>
              <a:off x="8786735" y="5066900"/>
              <a:ext cx="2865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HyenaDNA</a:t>
              </a:r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/Caduceus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850C088-B668-0DEA-4F45-1F2807B90E53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>
            <a:off x="4360167" y="5755321"/>
            <a:ext cx="0" cy="143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A2C1D817-C9B3-AF97-6A73-F669F92EDC5B}"/>
              </a:ext>
            </a:extLst>
          </p:cNvPr>
          <p:cNvGrpSpPr/>
          <p:nvPr/>
        </p:nvGrpSpPr>
        <p:grpSpPr>
          <a:xfrm>
            <a:off x="7525988" y="4200573"/>
            <a:ext cx="2123645" cy="854440"/>
            <a:chOff x="8904159" y="3507699"/>
            <a:chExt cx="2123645" cy="854440"/>
          </a:xfrm>
        </p:grpSpPr>
        <p:sp>
          <p:nvSpPr>
            <p:cNvPr id="128" name="右大括号 127">
              <a:extLst>
                <a:ext uri="{FF2B5EF4-FFF2-40B4-BE49-F238E27FC236}">
                  <a16:creationId xmlns:a16="http://schemas.microsoft.com/office/drawing/2014/main" id="{DADB2115-5310-9602-489E-F92890A681BF}"/>
                </a:ext>
              </a:extLst>
            </p:cNvPr>
            <p:cNvSpPr/>
            <p:nvPr/>
          </p:nvSpPr>
          <p:spPr>
            <a:xfrm>
              <a:off x="8904159" y="3507699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75740E0-59CB-86F4-6015-B91F88D74ECE}"/>
                </a:ext>
              </a:extLst>
            </p:cNvPr>
            <p:cNvSpPr txBox="1"/>
            <p:nvPr/>
          </p:nvSpPr>
          <p:spPr>
            <a:xfrm>
              <a:off x="9443804" y="3738203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Protein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D695244-4D77-5CAB-3376-1E0C0474A305}"/>
              </a:ext>
            </a:extLst>
          </p:cNvPr>
          <p:cNvGrpSpPr/>
          <p:nvPr/>
        </p:nvGrpSpPr>
        <p:grpSpPr>
          <a:xfrm>
            <a:off x="7510248" y="5441679"/>
            <a:ext cx="2123645" cy="854440"/>
            <a:chOff x="9448804" y="5101897"/>
            <a:chExt cx="2123645" cy="854440"/>
          </a:xfrm>
        </p:grpSpPr>
        <p:sp>
          <p:nvSpPr>
            <p:cNvPr id="131" name="右大括号 130">
              <a:extLst>
                <a:ext uri="{FF2B5EF4-FFF2-40B4-BE49-F238E27FC236}">
                  <a16:creationId xmlns:a16="http://schemas.microsoft.com/office/drawing/2014/main" id="{B9F600D0-9EF7-F884-6BE8-CE64EB8ACBEC}"/>
                </a:ext>
              </a:extLst>
            </p:cNvPr>
            <p:cNvSpPr/>
            <p:nvPr/>
          </p:nvSpPr>
          <p:spPr>
            <a:xfrm>
              <a:off x="9448804" y="5101897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B1FB01E5-705A-DB95-1D90-61CAE31ACA93}"/>
                </a:ext>
              </a:extLst>
            </p:cNvPr>
            <p:cNvSpPr txBox="1"/>
            <p:nvPr/>
          </p:nvSpPr>
          <p:spPr>
            <a:xfrm>
              <a:off x="9988449" y="5335897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DNA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2FD7AE22-AD38-300A-B31A-E9F9E7B5F7AF}"/>
              </a:ext>
            </a:extLst>
          </p:cNvPr>
          <p:cNvCxnSpPr>
            <a:stCxn id="105" idx="2"/>
            <a:endCxn id="114" idx="1"/>
          </p:cNvCxnSpPr>
          <p:nvPr/>
        </p:nvCxnSpPr>
        <p:spPr>
          <a:xfrm rot="16200000" flipH="1">
            <a:off x="2038057" y="2549953"/>
            <a:ext cx="610814" cy="293493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9CD63DEF-1F16-5CC7-9888-E0127704A5DE}"/>
              </a:ext>
            </a:extLst>
          </p:cNvPr>
          <p:cNvCxnSpPr>
            <a:cxnSpLocks/>
            <a:stCxn id="124" idx="1"/>
            <a:endCxn id="108" idx="0"/>
          </p:cNvCxnSpPr>
          <p:nvPr/>
        </p:nvCxnSpPr>
        <p:spPr>
          <a:xfrm rot="10800000" flipV="1">
            <a:off x="875997" y="6132892"/>
            <a:ext cx="2944170" cy="2096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4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A94029E-66EC-9122-D30C-C28290369EB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75998" y="1325916"/>
            <a:ext cx="0" cy="350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E6C5572-4791-E94A-885B-5A615D3B91E6}"/>
              </a:ext>
            </a:extLst>
          </p:cNvPr>
          <p:cNvGrpSpPr/>
          <p:nvPr/>
        </p:nvGrpSpPr>
        <p:grpSpPr>
          <a:xfrm>
            <a:off x="335998" y="857916"/>
            <a:ext cx="2750400" cy="468000"/>
            <a:chOff x="3627620" y="344774"/>
            <a:chExt cx="2750400" cy="468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9CFF275-9CC7-D8FD-FB13-8B987F5930B3}"/>
                </a:ext>
              </a:extLst>
            </p:cNvPr>
            <p:cNvSpPr/>
            <p:nvPr/>
          </p:nvSpPr>
          <p:spPr>
            <a:xfrm>
              <a:off x="3627620" y="34477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1980’s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DFFDDFE-1A78-EBC2-8EEC-0A798F0AA59E}"/>
                </a:ext>
              </a:extLst>
            </p:cNvPr>
            <p:cNvSpPr txBox="1"/>
            <p:nvPr/>
          </p:nvSpPr>
          <p:spPr>
            <a:xfrm>
              <a:off x="4938020" y="365384"/>
              <a:ext cx="1440000" cy="441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MLP &amp; BP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F29ACDD-B9BD-757D-D02E-D9B5278A9C12}"/>
              </a:ext>
            </a:extLst>
          </p:cNvPr>
          <p:cNvGrpSpPr/>
          <p:nvPr/>
        </p:nvGrpSpPr>
        <p:grpSpPr>
          <a:xfrm>
            <a:off x="335998" y="1676704"/>
            <a:ext cx="2102448" cy="468000"/>
            <a:chOff x="3627620" y="1366606"/>
            <a:chExt cx="2102448" cy="4680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0C9F9E1-3FE3-021C-6CC4-0B2376E7A5F7}"/>
                </a:ext>
              </a:extLst>
            </p:cNvPr>
            <p:cNvSpPr/>
            <p:nvPr/>
          </p:nvSpPr>
          <p:spPr>
            <a:xfrm>
              <a:off x="3627620" y="136660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8E5CCF1-0E70-5A58-1C8A-8D5C2E9CE962}"/>
                </a:ext>
              </a:extLst>
            </p:cNvPr>
            <p:cNvSpPr txBox="1"/>
            <p:nvPr/>
          </p:nvSpPr>
          <p:spPr>
            <a:xfrm>
              <a:off x="4746528" y="1373054"/>
              <a:ext cx="983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CNN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61AE097-91F8-17CB-E4EE-122C0E5CB3E3}"/>
              </a:ext>
            </a:extLst>
          </p:cNvPr>
          <p:cNvGrpSpPr/>
          <p:nvPr/>
        </p:nvGrpSpPr>
        <p:grpSpPr>
          <a:xfrm>
            <a:off x="335998" y="2433260"/>
            <a:ext cx="2057742" cy="468000"/>
            <a:chOff x="3627620" y="2328478"/>
            <a:chExt cx="2057742" cy="468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C4DCFF5-1114-EF5F-B094-32DF1D74DC6D}"/>
                </a:ext>
              </a:extLst>
            </p:cNvPr>
            <p:cNvSpPr/>
            <p:nvPr/>
          </p:nvSpPr>
          <p:spPr>
            <a:xfrm>
              <a:off x="3627620" y="2328478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2014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3C514F-A2F1-1029-1B60-39B95738BC9F}"/>
                </a:ext>
              </a:extLst>
            </p:cNvPr>
            <p:cNvSpPr txBox="1"/>
            <p:nvPr/>
          </p:nvSpPr>
          <p:spPr>
            <a:xfrm>
              <a:off x="4791235" y="2336398"/>
              <a:ext cx="8941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RNN</a:t>
              </a:r>
              <a:endParaRPr lang="zh-CN" alt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BDB3736-0EB2-2053-E16F-C135B5C19FDC}"/>
              </a:ext>
            </a:extLst>
          </p:cNvPr>
          <p:cNvGrpSpPr/>
          <p:nvPr/>
        </p:nvGrpSpPr>
        <p:grpSpPr>
          <a:xfrm>
            <a:off x="335998" y="3244013"/>
            <a:ext cx="2630480" cy="468000"/>
            <a:chOff x="3627620" y="3290341"/>
            <a:chExt cx="2630480" cy="468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4C7449B-204E-8F26-8A24-FD83FDDC4ACA}"/>
                </a:ext>
              </a:extLst>
            </p:cNvPr>
            <p:cNvSpPr/>
            <p:nvPr/>
          </p:nvSpPr>
          <p:spPr>
            <a:xfrm>
              <a:off x="3627620" y="3290341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2017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3E5D783-5D71-1806-524F-B41645A17D7F}"/>
                </a:ext>
              </a:extLst>
            </p:cNvPr>
            <p:cNvSpPr txBox="1"/>
            <p:nvPr/>
          </p:nvSpPr>
          <p:spPr>
            <a:xfrm>
              <a:off x="4818100" y="3356761"/>
              <a:ext cx="144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Transformer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2DD2E2-92FA-C142-2B32-6E604EAC96E4}"/>
              </a:ext>
            </a:extLst>
          </p:cNvPr>
          <p:cNvGrpSpPr/>
          <p:nvPr/>
        </p:nvGrpSpPr>
        <p:grpSpPr>
          <a:xfrm>
            <a:off x="335997" y="6342496"/>
            <a:ext cx="2241568" cy="468000"/>
            <a:chOff x="3627619" y="5746230"/>
            <a:chExt cx="2241568" cy="468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5A2D57A-8D45-2F52-DE63-58C0AC16803B}"/>
                </a:ext>
              </a:extLst>
            </p:cNvPr>
            <p:cNvSpPr/>
            <p:nvPr/>
          </p:nvSpPr>
          <p:spPr>
            <a:xfrm>
              <a:off x="3627619" y="5746230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99277F-004A-72F3-40EB-BF91396BB2E0}"/>
                </a:ext>
              </a:extLst>
            </p:cNvPr>
            <p:cNvSpPr txBox="1"/>
            <p:nvPr/>
          </p:nvSpPr>
          <p:spPr>
            <a:xfrm>
              <a:off x="4787293" y="5806616"/>
              <a:ext cx="10818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Mamba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AAB8706-C5B4-3650-33C9-E4E6F5B5CBA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75998" y="2144704"/>
            <a:ext cx="0" cy="288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BF66084-CC3B-C3AD-191F-737AD57FC80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875998" y="2901260"/>
            <a:ext cx="0" cy="342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92028F9-871E-4926-A8AE-C839F02329D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75997" y="3712013"/>
            <a:ext cx="1" cy="263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95468F0-22AA-6A41-C945-ACC8A9CBE1BC}"/>
              </a:ext>
            </a:extLst>
          </p:cNvPr>
          <p:cNvGrpSpPr/>
          <p:nvPr/>
        </p:nvGrpSpPr>
        <p:grpSpPr>
          <a:xfrm>
            <a:off x="4784188" y="418756"/>
            <a:ext cx="6705874" cy="3303579"/>
            <a:chOff x="4784188" y="418756"/>
            <a:chExt cx="6705874" cy="330357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A4F66C-B8DD-4685-C3C8-FB10EDE4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188" y="418756"/>
              <a:ext cx="6705874" cy="297213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1AFFC6-FD9F-BE1E-2C94-D650A9A9FFBB}"/>
                </a:ext>
              </a:extLst>
            </p:cNvPr>
            <p:cNvSpPr txBox="1"/>
            <p:nvPr/>
          </p:nvSpPr>
          <p:spPr>
            <a:xfrm>
              <a:off x="5374904" y="3014449"/>
              <a:ext cx="387836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buSzPct val="70000"/>
                <a:buFont typeface="Wingdings" panose="05000000000000000000" pitchFamily="2" charset="2"/>
                <a:buChar char="l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 processing</a:t>
              </a:r>
            </a:p>
            <a:p>
              <a:pPr marL="914400" lvl="1" indent="-457200">
                <a:buSzPct val="70000"/>
                <a:buFont typeface="Wingdings" panose="05000000000000000000" pitchFamily="2" charset="2"/>
                <a:buChar char="l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analysis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D8BA74-3C9A-F545-E1E8-1F370110B88F}"/>
              </a:ext>
            </a:extLst>
          </p:cNvPr>
          <p:cNvGrpSpPr/>
          <p:nvPr/>
        </p:nvGrpSpPr>
        <p:grpSpPr>
          <a:xfrm>
            <a:off x="3810931" y="4088827"/>
            <a:ext cx="2868744" cy="468000"/>
            <a:chOff x="7707443" y="4032354"/>
            <a:chExt cx="2868744" cy="468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730696-7D91-B5FA-174E-EB738C1D6EBE}"/>
                </a:ext>
              </a:extLst>
            </p:cNvPr>
            <p:cNvSpPr/>
            <p:nvPr/>
          </p:nvSpPr>
          <p:spPr>
            <a:xfrm>
              <a:off x="7707443" y="403235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2018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65E442-2565-EC64-25D7-6C23BBE75063}"/>
                </a:ext>
              </a:extLst>
            </p:cNvPr>
            <p:cNvSpPr txBox="1"/>
            <p:nvPr/>
          </p:nvSpPr>
          <p:spPr>
            <a:xfrm>
              <a:off x="8846695" y="4131022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8776D16-BBD4-9177-3E7D-561571E3303F}"/>
              </a:ext>
            </a:extLst>
          </p:cNvPr>
          <p:cNvGrpSpPr/>
          <p:nvPr/>
        </p:nvGrpSpPr>
        <p:grpSpPr>
          <a:xfrm>
            <a:off x="3810931" y="4701413"/>
            <a:ext cx="2898724" cy="468000"/>
            <a:chOff x="7707443" y="5017566"/>
            <a:chExt cx="2898724" cy="4680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2194007-7E29-145D-F18A-5F883A349948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2020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0C763C-0A13-51E4-9721-6A5B7BFF2784}"/>
                </a:ext>
              </a:extLst>
            </p:cNvPr>
            <p:cNvSpPr txBox="1"/>
            <p:nvPr/>
          </p:nvSpPr>
          <p:spPr>
            <a:xfrm>
              <a:off x="8876675" y="5066900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5D71673-D685-E041-6E1F-C48E5D209610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4350931" y="4556827"/>
            <a:ext cx="0" cy="144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1271109-C93C-3730-EC5E-D8F8476C7622}"/>
              </a:ext>
            </a:extLst>
          </p:cNvPr>
          <p:cNvGrpSpPr/>
          <p:nvPr/>
        </p:nvGrpSpPr>
        <p:grpSpPr>
          <a:xfrm>
            <a:off x="3820167" y="5287321"/>
            <a:ext cx="3565160" cy="468000"/>
            <a:chOff x="7707443" y="5017566"/>
            <a:chExt cx="3565160" cy="468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B1E8C9F-631F-5756-5660-F7E398DB8B74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FF3D0FB-25CD-EE22-1BAE-5602A4A2FCD2}"/>
                </a:ext>
              </a:extLst>
            </p:cNvPr>
            <p:cNvSpPr txBox="1"/>
            <p:nvPr/>
          </p:nvSpPr>
          <p:spPr>
            <a:xfrm>
              <a:off x="8966615" y="5066900"/>
              <a:ext cx="2305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GPN/DNABert2/NT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5C44D6-82C4-F234-0B60-BBB7C77A5133}"/>
              </a:ext>
            </a:extLst>
          </p:cNvPr>
          <p:cNvGrpSpPr/>
          <p:nvPr/>
        </p:nvGrpSpPr>
        <p:grpSpPr>
          <a:xfrm>
            <a:off x="3820167" y="5898892"/>
            <a:ext cx="3944914" cy="468000"/>
            <a:chOff x="7707443" y="5017566"/>
            <a:chExt cx="3944914" cy="46800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80E35CC-EC4D-565A-FEB0-BDC5C28A101C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53905A0-5415-DB79-3603-9B22A8621C8B}"/>
                </a:ext>
              </a:extLst>
            </p:cNvPr>
            <p:cNvSpPr txBox="1"/>
            <p:nvPr/>
          </p:nvSpPr>
          <p:spPr>
            <a:xfrm>
              <a:off x="8786735" y="5066900"/>
              <a:ext cx="2865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HyenaDNA</a:t>
              </a:r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/Caduceus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5474AF5-7AA5-2744-863F-2AEE150B84EB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4360167" y="5755321"/>
            <a:ext cx="0" cy="143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CD6C7CC-8D41-6251-BEBD-B1D51FEC1268}"/>
              </a:ext>
            </a:extLst>
          </p:cNvPr>
          <p:cNvGrpSpPr/>
          <p:nvPr/>
        </p:nvGrpSpPr>
        <p:grpSpPr>
          <a:xfrm>
            <a:off x="7525988" y="4200573"/>
            <a:ext cx="2123645" cy="854440"/>
            <a:chOff x="8904159" y="3507699"/>
            <a:chExt cx="2123645" cy="854440"/>
          </a:xfrm>
        </p:grpSpPr>
        <p:sp>
          <p:nvSpPr>
            <p:cNvPr id="34" name="右大括号 33">
              <a:extLst>
                <a:ext uri="{FF2B5EF4-FFF2-40B4-BE49-F238E27FC236}">
                  <a16:creationId xmlns:a16="http://schemas.microsoft.com/office/drawing/2014/main" id="{E75C4B95-C458-4064-BE6F-A0E7C0D739C0}"/>
                </a:ext>
              </a:extLst>
            </p:cNvPr>
            <p:cNvSpPr/>
            <p:nvPr/>
          </p:nvSpPr>
          <p:spPr>
            <a:xfrm>
              <a:off x="8904159" y="3507699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8E15FA0-4B90-8798-3BBF-14F55B9FA591}"/>
                </a:ext>
              </a:extLst>
            </p:cNvPr>
            <p:cNvSpPr txBox="1"/>
            <p:nvPr/>
          </p:nvSpPr>
          <p:spPr>
            <a:xfrm>
              <a:off x="9443804" y="3738203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Protein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C21191A-F9E9-3C82-2B09-35541BA1E3A5}"/>
              </a:ext>
            </a:extLst>
          </p:cNvPr>
          <p:cNvGrpSpPr/>
          <p:nvPr/>
        </p:nvGrpSpPr>
        <p:grpSpPr>
          <a:xfrm>
            <a:off x="7510248" y="5441679"/>
            <a:ext cx="2123645" cy="854440"/>
            <a:chOff x="9448804" y="5101897"/>
            <a:chExt cx="2123645" cy="854440"/>
          </a:xfrm>
        </p:grpSpPr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9FCC4D1D-9F24-D403-6A70-869B3E47D68B}"/>
                </a:ext>
              </a:extLst>
            </p:cNvPr>
            <p:cNvSpPr/>
            <p:nvPr/>
          </p:nvSpPr>
          <p:spPr>
            <a:xfrm>
              <a:off x="9448804" y="5101897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8F86508-12B1-E14F-3C7B-DFEF7D81B86D}"/>
                </a:ext>
              </a:extLst>
            </p:cNvPr>
            <p:cNvSpPr txBox="1"/>
            <p:nvPr/>
          </p:nvSpPr>
          <p:spPr>
            <a:xfrm>
              <a:off x="9988449" y="5335897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DNA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8E87E785-91BF-E8EE-562D-F17EA46CDA77}"/>
              </a:ext>
            </a:extLst>
          </p:cNvPr>
          <p:cNvSpPr txBox="1"/>
          <p:nvPr/>
        </p:nvSpPr>
        <p:spPr>
          <a:xfrm>
            <a:off x="19093" y="6895"/>
            <a:ext cx="7101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Timeline of Deep-Learning Models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08E32EC3-4757-AECC-2B52-6754630E5378}"/>
              </a:ext>
            </a:extLst>
          </p:cNvPr>
          <p:cNvCxnSpPr>
            <a:stCxn id="12" idx="2"/>
            <a:endCxn id="6" idx="1"/>
          </p:cNvCxnSpPr>
          <p:nvPr/>
        </p:nvCxnSpPr>
        <p:spPr>
          <a:xfrm rot="16200000" flipH="1">
            <a:off x="2038057" y="2549953"/>
            <a:ext cx="610814" cy="293493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5A9B9CC8-87D4-89D0-49B8-8900B7B1A070}"/>
              </a:ext>
            </a:extLst>
          </p:cNvPr>
          <p:cNvCxnSpPr>
            <a:cxnSpLocks/>
            <a:stCxn id="28" idx="1"/>
            <a:endCxn id="13" idx="0"/>
          </p:cNvCxnSpPr>
          <p:nvPr/>
        </p:nvCxnSpPr>
        <p:spPr>
          <a:xfrm rot="10800000" flipV="1">
            <a:off x="875997" y="6132892"/>
            <a:ext cx="2944170" cy="2096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9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EE5508-9BE4-5B31-6399-6EB02D417E69}"/>
              </a:ext>
            </a:extLst>
          </p:cNvPr>
          <p:cNvSpPr txBox="1"/>
          <p:nvPr/>
        </p:nvSpPr>
        <p:spPr>
          <a:xfrm>
            <a:off x="6770667" y="585197"/>
            <a:ext cx="5180746" cy="2991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 (GPT)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Answering (Bert)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Translation (Google Translate)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Text-to-Image Generation (DALL-E)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lvl="1"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323A2C-FAB9-04EE-B495-0A3BFDAE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125" y="522238"/>
            <a:ext cx="2685044" cy="338189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34DB9616-9992-9330-7337-F3771BC3FAFF}"/>
              </a:ext>
            </a:extLst>
          </p:cNvPr>
          <p:cNvSpPr txBox="1"/>
          <p:nvPr/>
        </p:nvSpPr>
        <p:spPr>
          <a:xfrm>
            <a:off x="19093" y="6895"/>
            <a:ext cx="7101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Timeline of Deep-Learning Models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97AE9B6-F1BD-2984-D033-24921DF18CAF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>
            <a:off x="875998" y="1325916"/>
            <a:ext cx="0" cy="350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B0ADE2-43DE-8BDF-8996-7778C47A02D8}"/>
              </a:ext>
            </a:extLst>
          </p:cNvPr>
          <p:cNvGrpSpPr/>
          <p:nvPr/>
        </p:nvGrpSpPr>
        <p:grpSpPr>
          <a:xfrm>
            <a:off x="335998" y="857916"/>
            <a:ext cx="2750400" cy="468000"/>
            <a:chOff x="3627620" y="344774"/>
            <a:chExt cx="2750400" cy="468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C01E2C6-2C4D-43FE-6A3D-4B4C4A751CF4}"/>
                </a:ext>
              </a:extLst>
            </p:cNvPr>
            <p:cNvSpPr/>
            <p:nvPr/>
          </p:nvSpPr>
          <p:spPr>
            <a:xfrm>
              <a:off x="3627620" y="34477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1980’s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E2D6B4C-708D-2071-0BD5-8603E94015FB}"/>
                </a:ext>
              </a:extLst>
            </p:cNvPr>
            <p:cNvSpPr txBox="1"/>
            <p:nvPr/>
          </p:nvSpPr>
          <p:spPr>
            <a:xfrm>
              <a:off x="4938020" y="365384"/>
              <a:ext cx="1440000" cy="441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MLP &amp; BP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35A8524-BE8A-C996-4499-B9E9A2308F0A}"/>
              </a:ext>
            </a:extLst>
          </p:cNvPr>
          <p:cNvGrpSpPr/>
          <p:nvPr/>
        </p:nvGrpSpPr>
        <p:grpSpPr>
          <a:xfrm>
            <a:off x="335998" y="1676704"/>
            <a:ext cx="2102448" cy="468000"/>
            <a:chOff x="3627620" y="1366606"/>
            <a:chExt cx="2102448" cy="468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47609B3-4189-65AD-9166-6905C7C3B33B}"/>
                </a:ext>
              </a:extLst>
            </p:cNvPr>
            <p:cNvSpPr/>
            <p:nvPr/>
          </p:nvSpPr>
          <p:spPr>
            <a:xfrm>
              <a:off x="3627620" y="136660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D2A1059-EC3E-95FC-6BBC-F644D208FB02}"/>
                </a:ext>
              </a:extLst>
            </p:cNvPr>
            <p:cNvSpPr txBox="1"/>
            <p:nvPr/>
          </p:nvSpPr>
          <p:spPr>
            <a:xfrm>
              <a:off x="4746528" y="1373054"/>
              <a:ext cx="983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CNN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B79D6DA-1972-D294-D6C0-D2F833469B4F}"/>
              </a:ext>
            </a:extLst>
          </p:cNvPr>
          <p:cNvGrpSpPr/>
          <p:nvPr/>
        </p:nvGrpSpPr>
        <p:grpSpPr>
          <a:xfrm>
            <a:off x="335998" y="2433260"/>
            <a:ext cx="2057742" cy="468000"/>
            <a:chOff x="3627620" y="2328478"/>
            <a:chExt cx="2057742" cy="468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78306C19-487E-F892-440F-F471E7642D53}"/>
                </a:ext>
              </a:extLst>
            </p:cNvPr>
            <p:cNvSpPr/>
            <p:nvPr/>
          </p:nvSpPr>
          <p:spPr>
            <a:xfrm>
              <a:off x="3627620" y="2328478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2014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C1FCA62-5271-CD9A-9370-F125C67DB9F6}"/>
                </a:ext>
              </a:extLst>
            </p:cNvPr>
            <p:cNvSpPr txBox="1"/>
            <p:nvPr/>
          </p:nvSpPr>
          <p:spPr>
            <a:xfrm>
              <a:off x="4791235" y="2336398"/>
              <a:ext cx="8941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RNN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8517051-C54F-3125-8C1B-772B4F701FCD}"/>
              </a:ext>
            </a:extLst>
          </p:cNvPr>
          <p:cNvGrpSpPr/>
          <p:nvPr/>
        </p:nvGrpSpPr>
        <p:grpSpPr>
          <a:xfrm>
            <a:off x="335998" y="3244013"/>
            <a:ext cx="2722692" cy="468000"/>
            <a:chOff x="3627620" y="3290341"/>
            <a:chExt cx="2722692" cy="4680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BE9BC19-9AC1-7041-3669-4F281051FDD4}"/>
                </a:ext>
              </a:extLst>
            </p:cNvPr>
            <p:cNvSpPr/>
            <p:nvPr/>
          </p:nvSpPr>
          <p:spPr>
            <a:xfrm>
              <a:off x="3627620" y="3290341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2017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4697B5D-944F-D3CB-05B9-F14984464253}"/>
                </a:ext>
              </a:extLst>
            </p:cNvPr>
            <p:cNvSpPr txBox="1"/>
            <p:nvPr/>
          </p:nvSpPr>
          <p:spPr>
            <a:xfrm>
              <a:off x="4790392" y="3356761"/>
              <a:ext cx="1559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Transformer</a:t>
              </a:r>
              <a:endParaRPr lang="zh-CN" alt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9FA89A3-91DA-4E1F-6A4C-9B19505F55FF}"/>
              </a:ext>
            </a:extLst>
          </p:cNvPr>
          <p:cNvGrpSpPr/>
          <p:nvPr/>
        </p:nvGrpSpPr>
        <p:grpSpPr>
          <a:xfrm>
            <a:off x="335997" y="6342496"/>
            <a:ext cx="2241568" cy="468000"/>
            <a:chOff x="3627619" y="5746230"/>
            <a:chExt cx="2241568" cy="46800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13B7526-F4E2-5E00-330F-961C5825F9C9}"/>
                </a:ext>
              </a:extLst>
            </p:cNvPr>
            <p:cNvSpPr/>
            <p:nvPr/>
          </p:nvSpPr>
          <p:spPr>
            <a:xfrm>
              <a:off x="3627619" y="5746230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3D6FD11-620E-31E4-CAC0-E26AC81CB4C0}"/>
                </a:ext>
              </a:extLst>
            </p:cNvPr>
            <p:cNvSpPr txBox="1"/>
            <p:nvPr/>
          </p:nvSpPr>
          <p:spPr>
            <a:xfrm>
              <a:off x="4787293" y="5806616"/>
              <a:ext cx="10818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Mamba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B4A2685-5ADC-5C0A-3E4A-EDF8CE1EC5BD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>
            <a:off x="875998" y="2144704"/>
            <a:ext cx="0" cy="288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E7B268A-7309-F3C2-56DC-D9C7514F435F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>
            <a:off x="875998" y="2901260"/>
            <a:ext cx="0" cy="342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37C124C-6969-209B-D5A7-FADB8C368E3E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 flipH="1">
            <a:off x="875997" y="3712013"/>
            <a:ext cx="1" cy="263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0584F0B-C18B-5445-6825-01E6FCE9CD5B}"/>
              </a:ext>
            </a:extLst>
          </p:cNvPr>
          <p:cNvGrpSpPr/>
          <p:nvPr/>
        </p:nvGrpSpPr>
        <p:grpSpPr>
          <a:xfrm>
            <a:off x="3810931" y="4088827"/>
            <a:ext cx="2868744" cy="468000"/>
            <a:chOff x="7707443" y="4032354"/>
            <a:chExt cx="2868744" cy="468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0210F7A-09AF-4449-73EC-F739900D73A7}"/>
                </a:ext>
              </a:extLst>
            </p:cNvPr>
            <p:cNvSpPr/>
            <p:nvPr/>
          </p:nvSpPr>
          <p:spPr>
            <a:xfrm>
              <a:off x="7707443" y="4032354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2018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9A0C0D3-B9D5-44CB-CADD-B23EA81CB163}"/>
                </a:ext>
              </a:extLst>
            </p:cNvPr>
            <p:cNvSpPr txBox="1"/>
            <p:nvPr/>
          </p:nvSpPr>
          <p:spPr>
            <a:xfrm>
              <a:off x="8846695" y="4131022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3869DE51-65A1-7404-05D5-216B77B40B41}"/>
              </a:ext>
            </a:extLst>
          </p:cNvPr>
          <p:cNvGrpSpPr/>
          <p:nvPr/>
        </p:nvGrpSpPr>
        <p:grpSpPr>
          <a:xfrm>
            <a:off x="3810931" y="4701413"/>
            <a:ext cx="2898724" cy="468000"/>
            <a:chOff x="7707443" y="5017566"/>
            <a:chExt cx="2898724" cy="46800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3BF65A15-6F47-6341-63A8-8077B4E11BB7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2020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A40F7FF-55EA-63E6-82FF-2195E4B1B176}"/>
                </a:ext>
              </a:extLst>
            </p:cNvPr>
            <p:cNvSpPr txBox="1"/>
            <p:nvPr/>
          </p:nvSpPr>
          <p:spPr>
            <a:xfrm>
              <a:off x="8876675" y="5066900"/>
              <a:ext cx="172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AlphaFold2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39334DC-6006-9ADB-39D3-1E372ADA6C92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>
          <a:xfrm>
            <a:off x="4350931" y="4556827"/>
            <a:ext cx="0" cy="144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C89D8F4-4F09-1CC0-469E-5374D7F68F89}"/>
              </a:ext>
            </a:extLst>
          </p:cNvPr>
          <p:cNvGrpSpPr/>
          <p:nvPr/>
        </p:nvGrpSpPr>
        <p:grpSpPr>
          <a:xfrm>
            <a:off x="3820167" y="5287321"/>
            <a:ext cx="3565160" cy="468000"/>
            <a:chOff x="7707443" y="5017566"/>
            <a:chExt cx="3565160" cy="46800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012A8B8-6C37-ACD5-68A7-6A0BEA4687E8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2022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961FB86-CA32-BF95-A8E0-24E54B0D37E9}"/>
                </a:ext>
              </a:extLst>
            </p:cNvPr>
            <p:cNvSpPr txBox="1"/>
            <p:nvPr/>
          </p:nvSpPr>
          <p:spPr>
            <a:xfrm>
              <a:off x="8966615" y="5066900"/>
              <a:ext cx="2305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GPN/DNABert2/NT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5628234-A4D0-22AD-5FBF-522641CB4719}"/>
              </a:ext>
            </a:extLst>
          </p:cNvPr>
          <p:cNvGrpSpPr/>
          <p:nvPr/>
        </p:nvGrpSpPr>
        <p:grpSpPr>
          <a:xfrm>
            <a:off x="3820167" y="5898892"/>
            <a:ext cx="3944914" cy="468000"/>
            <a:chOff x="7707443" y="5017566"/>
            <a:chExt cx="3944914" cy="468000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25099755-D220-D2A0-2E6C-281D9792E4C3}"/>
                </a:ext>
              </a:extLst>
            </p:cNvPr>
            <p:cNvSpPr/>
            <p:nvPr/>
          </p:nvSpPr>
          <p:spPr>
            <a:xfrm>
              <a:off x="7707443" y="5017566"/>
              <a:ext cx="1080000" cy="46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2023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2765C64-C3EF-DC7E-462B-FD5271CFE4F5}"/>
                </a:ext>
              </a:extLst>
            </p:cNvPr>
            <p:cNvSpPr txBox="1"/>
            <p:nvPr/>
          </p:nvSpPr>
          <p:spPr>
            <a:xfrm>
              <a:off x="8786735" y="5066900"/>
              <a:ext cx="2865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HyenaDNA</a:t>
              </a:r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/Caduceus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9ABD2EFD-695F-001C-E9AA-C2887CD8E4D7}"/>
              </a:ext>
            </a:extLst>
          </p:cNvPr>
          <p:cNvCxnSpPr>
            <a:cxnSpLocks/>
            <a:stCxn id="94" idx="2"/>
            <a:endCxn id="97" idx="0"/>
          </p:cNvCxnSpPr>
          <p:nvPr/>
        </p:nvCxnSpPr>
        <p:spPr>
          <a:xfrm>
            <a:off x="4360167" y="5755321"/>
            <a:ext cx="0" cy="143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2D415AE-3A50-CAAE-5280-EC5CADB50D8B}"/>
              </a:ext>
            </a:extLst>
          </p:cNvPr>
          <p:cNvGrpSpPr/>
          <p:nvPr/>
        </p:nvGrpSpPr>
        <p:grpSpPr>
          <a:xfrm>
            <a:off x="7525988" y="4200573"/>
            <a:ext cx="2123645" cy="854440"/>
            <a:chOff x="8904159" y="3507699"/>
            <a:chExt cx="2123645" cy="854440"/>
          </a:xfrm>
        </p:grpSpPr>
        <p:sp>
          <p:nvSpPr>
            <p:cNvPr id="101" name="右大括号 100">
              <a:extLst>
                <a:ext uri="{FF2B5EF4-FFF2-40B4-BE49-F238E27FC236}">
                  <a16:creationId xmlns:a16="http://schemas.microsoft.com/office/drawing/2014/main" id="{94854148-8E29-4D03-8A92-D0F234A03FE3}"/>
                </a:ext>
              </a:extLst>
            </p:cNvPr>
            <p:cNvSpPr/>
            <p:nvPr/>
          </p:nvSpPr>
          <p:spPr>
            <a:xfrm>
              <a:off x="8904159" y="3507699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E006FE4-BFAB-1DF6-FAB7-EA8404F5352F}"/>
                </a:ext>
              </a:extLst>
            </p:cNvPr>
            <p:cNvSpPr txBox="1"/>
            <p:nvPr/>
          </p:nvSpPr>
          <p:spPr>
            <a:xfrm>
              <a:off x="9443804" y="3738203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Protein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1AC74FAA-3E8B-89BC-7F43-A747B5262D25}"/>
              </a:ext>
            </a:extLst>
          </p:cNvPr>
          <p:cNvGrpSpPr/>
          <p:nvPr/>
        </p:nvGrpSpPr>
        <p:grpSpPr>
          <a:xfrm>
            <a:off x="7510248" y="5441679"/>
            <a:ext cx="2017315" cy="854440"/>
            <a:chOff x="9448804" y="5101897"/>
            <a:chExt cx="2017315" cy="854440"/>
          </a:xfrm>
        </p:grpSpPr>
        <p:sp>
          <p:nvSpPr>
            <p:cNvPr id="104" name="右大括号 103">
              <a:extLst>
                <a:ext uri="{FF2B5EF4-FFF2-40B4-BE49-F238E27FC236}">
                  <a16:creationId xmlns:a16="http://schemas.microsoft.com/office/drawing/2014/main" id="{03BA8300-1A7D-A1E9-5AF9-491DCBEB624B}"/>
                </a:ext>
              </a:extLst>
            </p:cNvPr>
            <p:cNvSpPr/>
            <p:nvPr/>
          </p:nvSpPr>
          <p:spPr>
            <a:xfrm>
              <a:off x="9448804" y="5101897"/>
              <a:ext cx="539645" cy="8544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367332A-640E-DC57-E22C-6FAB145122E7}"/>
                </a:ext>
              </a:extLst>
            </p:cNvPr>
            <p:cNvSpPr txBox="1"/>
            <p:nvPr/>
          </p:nvSpPr>
          <p:spPr>
            <a:xfrm>
              <a:off x="9882119" y="5335897"/>
              <a:ext cx="158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DNA Model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ABDEB0F9-D8D8-106A-966E-86E6C16CC3A6}"/>
              </a:ext>
            </a:extLst>
          </p:cNvPr>
          <p:cNvCxnSpPr>
            <a:stCxn id="78" idx="2"/>
            <a:endCxn id="87" idx="1"/>
          </p:cNvCxnSpPr>
          <p:nvPr/>
        </p:nvCxnSpPr>
        <p:spPr>
          <a:xfrm rot="16200000" flipH="1">
            <a:off x="2038057" y="2549953"/>
            <a:ext cx="610814" cy="293493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2CB14279-37FF-0271-E031-2B52F30507A5}"/>
              </a:ext>
            </a:extLst>
          </p:cNvPr>
          <p:cNvCxnSpPr>
            <a:cxnSpLocks/>
            <a:stCxn id="97" idx="1"/>
            <a:endCxn id="81" idx="0"/>
          </p:cNvCxnSpPr>
          <p:nvPr/>
        </p:nvCxnSpPr>
        <p:spPr>
          <a:xfrm rot="10800000" flipV="1">
            <a:off x="875997" y="6132892"/>
            <a:ext cx="2944170" cy="2096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0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8F0C80-62AA-351F-B64E-79D54554515C}"/>
              </a:ext>
            </a:extLst>
          </p:cNvPr>
          <p:cNvSpPr txBox="1"/>
          <p:nvPr/>
        </p:nvSpPr>
        <p:spPr>
          <a:xfrm>
            <a:off x="0" y="0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Protein Model</a:t>
            </a:r>
            <a:endParaRPr lang="zh-CN" altLang="en-US" sz="36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85237D-7A00-8AA8-4F22-8A8E8985E247}"/>
              </a:ext>
            </a:extLst>
          </p:cNvPr>
          <p:cNvGrpSpPr/>
          <p:nvPr/>
        </p:nvGrpSpPr>
        <p:grpSpPr>
          <a:xfrm>
            <a:off x="93131" y="3545843"/>
            <a:ext cx="4823517" cy="3009253"/>
            <a:chOff x="171393" y="985630"/>
            <a:chExt cx="4907286" cy="304431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8854C61-D90E-096E-7B62-5B8EFE46619D}"/>
                </a:ext>
              </a:extLst>
            </p:cNvPr>
            <p:cNvSpPr txBox="1"/>
            <p:nvPr/>
          </p:nvSpPr>
          <p:spPr>
            <a:xfrm>
              <a:off x="478985" y="3718584"/>
              <a:ext cx="4411754" cy="311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 Critical Assessment of Structure Prediction (CASP )</a:t>
              </a:r>
              <a:endParaRPr lang="zh-CN" altLang="en-US" sz="1400" b="1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EB50A9-1D86-19B3-B2A3-2857EB6C7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393" y="985630"/>
              <a:ext cx="4907286" cy="2721313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55EA4A6-9F9F-A103-5BD5-4A88F6B3E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69" y="734293"/>
            <a:ext cx="8915400" cy="2190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BFDCC3-761E-307E-9AFE-EA08369A6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87" y="3397161"/>
            <a:ext cx="2362200" cy="971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77EED0-F969-94A8-1A01-8A4CB68FB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860" y="3308785"/>
            <a:ext cx="2181225" cy="1181100"/>
          </a:xfrm>
          <a:prstGeom prst="rect">
            <a:avLst/>
          </a:prstGeom>
        </p:spPr>
      </p:pic>
      <p:sp>
        <p:nvSpPr>
          <p:cNvPr id="19" name="箭头: 下 18">
            <a:extLst>
              <a:ext uri="{FF2B5EF4-FFF2-40B4-BE49-F238E27FC236}">
                <a16:creationId xmlns:a16="http://schemas.microsoft.com/office/drawing/2014/main" id="{B09C882E-A485-9119-1AAF-25D36E70F63B}"/>
              </a:ext>
            </a:extLst>
          </p:cNvPr>
          <p:cNvSpPr/>
          <p:nvPr/>
        </p:nvSpPr>
        <p:spPr>
          <a:xfrm>
            <a:off x="6635032" y="2735330"/>
            <a:ext cx="304800" cy="601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7F8C997-9F18-64E4-1C6A-21C831D52910}"/>
              </a:ext>
            </a:extLst>
          </p:cNvPr>
          <p:cNvSpPr/>
          <p:nvPr/>
        </p:nvSpPr>
        <p:spPr>
          <a:xfrm rot="10800000">
            <a:off x="11405613" y="2582626"/>
            <a:ext cx="304800" cy="601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799374EF-1B97-ED19-CE0E-1DC7A319A587}"/>
              </a:ext>
            </a:extLst>
          </p:cNvPr>
          <p:cNvSpPr/>
          <p:nvPr/>
        </p:nvSpPr>
        <p:spPr>
          <a:xfrm rot="16200000">
            <a:off x="9234128" y="3607989"/>
            <a:ext cx="304800" cy="601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25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7A61C69-57D6-63DA-D875-93BE162C0EEF}"/>
              </a:ext>
            </a:extLst>
          </p:cNvPr>
          <p:cNvSpPr txBox="1"/>
          <p:nvPr/>
        </p:nvSpPr>
        <p:spPr>
          <a:xfrm>
            <a:off x="3906901" y="5806699"/>
            <a:ext cx="356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AlphaFold2 Architecture</a:t>
            </a:r>
            <a:endParaRPr lang="zh-CN" altLang="en-US" sz="24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70555C-9330-C912-A4E0-2D49DCBC96AB}"/>
              </a:ext>
            </a:extLst>
          </p:cNvPr>
          <p:cNvGrpSpPr/>
          <p:nvPr/>
        </p:nvGrpSpPr>
        <p:grpSpPr>
          <a:xfrm>
            <a:off x="813233" y="800029"/>
            <a:ext cx="10639425" cy="4642919"/>
            <a:chOff x="776287" y="1509712"/>
            <a:chExt cx="10639425" cy="46429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71722CD-F367-E009-7519-266FAB43D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287" y="1509712"/>
              <a:ext cx="10639425" cy="383857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A130E8-91DB-FA34-27FE-20938FC596A0}"/>
                </a:ext>
              </a:extLst>
            </p:cNvPr>
            <p:cNvSpPr txBox="1"/>
            <p:nvPr/>
          </p:nvSpPr>
          <p:spPr>
            <a:xfrm>
              <a:off x="2833141" y="5506300"/>
              <a:ext cx="12666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MSA </a:t>
              </a:r>
            </a:p>
            <a:p>
              <a:pPr algn="ctr"/>
              <a:r>
                <a:rPr lang="en-US" altLang="zh-CN" b="1" dirty="0"/>
                <a:t>Templates</a:t>
              </a:r>
              <a:endParaRPr lang="zh-CN" altLang="en-US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6F13901-BDE4-8514-4952-1AB45761B1C3}"/>
                </a:ext>
              </a:extLst>
            </p:cNvPr>
            <p:cNvSpPr txBox="1"/>
            <p:nvPr/>
          </p:nvSpPr>
          <p:spPr>
            <a:xfrm>
              <a:off x="5998204" y="5506299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Attention</a:t>
              </a:r>
            </a:p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Mechanism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4F74BE-D6DD-6E81-FFA8-B26D0442C4FC}"/>
                </a:ext>
              </a:extLst>
            </p:cNvPr>
            <p:cNvSpPr txBox="1"/>
            <p:nvPr/>
          </p:nvSpPr>
          <p:spPr>
            <a:xfrm>
              <a:off x="8352358" y="5506299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3D Structure </a:t>
              </a:r>
            </a:p>
            <a:p>
              <a:pPr algn="ctr"/>
              <a:r>
                <a:rPr lang="en-US" altLang="zh-CN" b="1" dirty="0"/>
                <a:t>Module</a:t>
              </a:r>
              <a:endParaRPr lang="zh-CN" altLang="en-US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31AAA42-E0C1-3121-B25D-E277E93DB78F}"/>
                </a:ext>
              </a:extLst>
            </p:cNvPr>
            <p:cNvSpPr txBox="1"/>
            <p:nvPr/>
          </p:nvSpPr>
          <p:spPr>
            <a:xfrm>
              <a:off x="803443" y="553755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Input</a:t>
              </a:r>
              <a:endParaRPr lang="zh-CN" altLang="en-US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C51F532-3F72-94F1-C326-855355378FA8}"/>
                </a:ext>
              </a:extLst>
            </p:cNvPr>
            <p:cNvSpPr txBox="1"/>
            <p:nvPr/>
          </p:nvSpPr>
          <p:spPr>
            <a:xfrm>
              <a:off x="10343468" y="5606698"/>
              <a:ext cx="934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Output</a:t>
              </a:r>
              <a:endParaRPr lang="zh-CN" altLang="en-US" b="1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8DBECB5-F4A3-9220-7359-C1CD62E99B55}"/>
              </a:ext>
            </a:extLst>
          </p:cNvPr>
          <p:cNvSpPr txBox="1"/>
          <p:nvPr/>
        </p:nvSpPr>
        <p:spPr>
          <a:xfrm>
            <a:off x="0" y="0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Protein Model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8989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0B683D-FDEF-CD9D-B9DE-46FFDD65D5E8}"/>
              </a:ext>
            </a:extLst>
          </p:cNvPr>
          <p:cNvSpPr txBox="1"/>
          <p:nvPr/>
        </p:nvSpPr>
        <p:spPr>
          <a:xfrm>
            <a:off x="0" y="0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DNA Models</a:t>
            </a:r>
            <a:endParaRPr lang="zh-CN" altLang="en-US" sz="36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E5F3234-815A-4B35-83E3-A45A2684A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87733"/>
              </p:ext>
            </p:extLst>
          </p:nvPr>
        </p:nvGraphicFramePr>
        <p:xfrm>
          <a:off x="675640" y="630382"/>
          <a:ext cx="10553472" cy="276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12">
                  <a:extLst>
                    <a:ext uri="{9D8B030D-6E8A-4147-A177-3AD203B41FA5}">
                      <a16:colId xmlns:a16="http://schemas.microsoft.com/office/drawing/2014/main" val="401966926"/>
                    </a:ext>
                  </a:extLst>
                </a:gridCol>
                <a:gridCol w="1758912">
                  <a:extLst>
                    <a:ext uri="{9D8B030D-6E8A-4147-A177-3AD203B41FA5}">
                      <a16:colId xmlns:a16="http://schemas.microsoft.com/office/drawing/2014/main" val="3457842846"/>
                    </a:ext>
                  </a:extLst>
                </a:gridCol>
                <a:gridCol w="1758912">
                  <a:extLst>
                    <a:ext uri="{9D8B030D-6E8A-4147-A177-3AD203B41FA5}">
                      <a16:colId xmlns:a16="http://schemas.microsoft.com/office/drawing/2014/main" val="2349417250"/>
                    </a:ext>
                  </a:extLst>
                </a:gridCol>
                <a:gridCol w="1758912">
                  <a:extLst>
                    <a:ext uri="{9D8B030D-6E8A-4147-A177-3AD203B41FA5}">
                      <a16:colId xmlns:a16="http://schemas.microsoft.com/office/drawing/2014/main" val="935565918"/>
                    </a:ext>
                  </a:extLst>
                </a:gridCol>
                <a:gridCol w="1758912">
                  <a:extLst>
                    <a:ext uri="{9D8B030D-6E8A-4147-A177-3AD203B41FA5}">
                      <a16:colId xmlns:a16="http://schemas.microsoft.com/office/drawing/2014/main" val="775182457"/>
                    </a:ext>
                  </a:extLst>
                </a:gridCol>
                <a:gridCol w="1758912">
                  <a:extLst>
                    <a:ext uri="{9D8B030D-6E8A-4147-A177-3AD203B41FA5}">
                      <a16:colId xmlns:a16="http://schemas.microsoft.com/office/drawing/2014/main" val="2529007746"/>
                    </a:ext>
                  </a:extLst>
                </a:gridCol>
              </a:tblGrid>
              <a:tr h="9860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GPN-MSA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Nucleotide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DNABERT-2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HyenaDNA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Caduceus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96235"/>
                  </a:ext>
                </a:extLst>
              </a:tr>
              <a:tr h="5713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Token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Base-Pair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6-mer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K-</a:t>
                      </a:r>
                      <a:r>
                        <a:rPr lang="en-US" altLang="zh-CN" dirty="0" err="1"/>
                        <a:t>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Base-Pair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Base-Pair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23624"/>
                  </a:ext>
                </a:extLst>
              </a:tr>
              <a:tr h="5713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Max-Length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6*128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K*128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640815"/>
                  </a:ext>
                </a:extLst>
              </a:tr>
              <a:tr h="5713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Base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CNN/</a:t>
                      </a:r>
                    </a:p>
                    <a:p>
                      <a:pPr algn="ctr"/>
                      <a:r>
                        <a:rPr lang="en-US" altLang="zh-CN" dirty="0"/>
                        <a:t>Transformer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BERT/</a:t>
                      </a:r>
                    </a:p>
                    <a:p>
                      <a:pPr algn="ctr"/>
                      <a:r>
                        <a:rPr lang="en-US" altLang="zh-CN" dirty="0"/>
                        <a:t>Transformer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BERT/</a:t>
                      </a:r>
                    </a:p>
                    <a:p>
                      <a:pPr algn="ctr"/>
                      <a:r>
                        <a:rPr lang="en-US" altLang="zh-CN" dirty="0"/>
                        <a:t>Transformer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Hyena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Mamba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578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63C04D-DF09-CCFE-D938-871C37D73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7159"/>
            <a:ext cx="4352290" cy="2523490"/>
          </a:xfrm>
          <a:prstGeom prst="rect">
            <a:avLst/>
          </a:prstGeom>
        </p:spPr>
      </p:pic>
      <p:pic>
        <p:nvPicPr>
          <p:cNvPr id="9" name="Picture 8" descr="A graph showing the number of genomic regions&#10;&#10;Description automatically generated">
            <a:extLst>
              <a:ext uri="{FF2B5EF4-FFF2-40B4-BE49-F238E27FC236}">
                <a16:creationId xmlns:a16="http://schemas.microsoft.com/office/drawing/2014/main" id="{46F797D1-F65B-726B-5CA6-1EF20C427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91" y="3747159"/>
            <a:ext cx="3806742" cy="2672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045D1-3CF8-E3DA-0D9C-ECEF388133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77" y="3747159"/>
            <a:ext cx="3659505" cy="25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5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</TotalTime>
  <Words>437</Words>
  <Application>Microsoft Macintosh PowerPoint</Application>
  <PresentationFormat>Widescreen</PresentationFormat>
  <Paragraphs>180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huaikuan sun</dc:creator>
  <cp:lastModifiedBy>Sun, Huaikuan</cp:lastModifiedBy>
  <cp:revision>209</cp:revision>
  <dcterms:created xsi:type="dcterms:W3CDTF">2024-09-08T13:35:52Z</dcterms:created>
  <dcterms:modified xsi:type="dcterms:W3CDTF">2024-12-12T21:55:53Z</dcterms:modified>
</cp:coreProperties>
</file>